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5" r:id="rId3"/>
  </p:sldMasterIdLst>
  <p:notesMasterIdLst>
    <p:notesMasterId r:id="rId28"/>
  </p:notesMasterIdLst>
  <p:handoutMasterIdLst>
    <p:handoutMasterId r:id="rId29"/>
  </p:handoutMasterIdLst>
  <p:sldIdLst>
    <p:sldId id="256" r:id="rId4"/>
    <p:sldId id="272" r:id="rId5"/>
    <p:sldId id="285" r:id="rId6"/>
    <p:sldId id="284" r:id="rId7"/>
    <p:sldId id="283" r:id="rId8"/>
    <p:sldId id="275" r:id="rId9"/>
    <p:sldId id="333" r:id="rId10"/>
    <p:sldId id="448" r:id="rId11"/>
    <p:sldId id="453" r:id="rId12"/>
    <p:sldId id="472" r:id="rId13"/>
    <p:sldId id="459" r:id="rId14"/>
    <p:sldId id="500" r:id="rId15"/>
    <p:sldId id="502" r:id="rId16"/>
    <p:sldId id="495" r:id="rId17"/>
    <p:sldId id="494" r:id="rId18"/>
    <p:sldId id="496" r:id="rId19"/>
    <p:sldId id="497" r:id="rId20"/>
    <p:sldId id="462" r:id="rId21"/>
    <p:sldId id="475" r:id="rId22"/>
    <p:sldId id="498" r:id="rId23"/>
    <p:sldId id="477" r:id="rId24"/>
    <p:sldId id="481" r:id="rId25"/>
    <p:sldId id="461" r:id="rId26"/>
    <p:sldId id="266" r:id="rId27"/>
  </p:sldIdLst>
  <p:sldSz cx="9144000" cy="6858000" type="screen4x3"/>
  <p:notesSz cx="6858000" cy="9144000"/>
  <p:defaultTex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p15:clr>
            <a:srgbClr val="A4A3A4"/>
          </p15:clr>
        </p15:guide>
        <p15:guide id="2" orient="horz" pos="2188">
          <p15:clr>
            <a:srgbClr val="A4A3A4"/>
          </p15:clr>
        </p15:guide>
        <p15:guide id="3" pos="1094">
          <p15:clr>
            <a:srgbClr val="A4A3A4"/>
          </p15:clr>
        </p15:guide>
        <p15:guide id="4" pos="1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3300"/>
    <a:srgbClr val="10B4CA"/>
    <a:srgbClr val="12CFE8"/>
    <a:srgbClr val="2FD8EF"/>
    <a:srgbClr val="ACC8EA"/>
    <a:srgbClr val="F63C57"/>
    <a:srgbClr val="F5AC95"/>
    <a:srgbClr val="FFC61E"/>
    <a:srgbClr val="027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95764" autoAdjust="0"/>
  </p:normalViewPr>
  <p:slideViewPr>
    <p:cSldViewPr snapToObjects="1">
      <p:cViewPr varScale="1">
        <p:scale>
          <a:sx n="109" d="100"/>
          <a:sy n="109" d="100"/>
        </p:scale>
        <p:origin x="1896" y="108"/>
      </p:cViewPr>
      <p:guideLst>
        <p:guide orient="horz" pos="686"/>
        <p:guide orient="horz" pos="2188"/>
        <p:guide pos="1094"/>
        <p:guide pos="187"/>
      </p:guideLst>
    </p:cSldViewPr>
  </p:slideViewPr>
  <p:notesTextViewPr>
    <p:cViewPr>
      <p:scale>
        <a:sx n="75" d="100"/>
        <a:sy n="75" d="100"/>
      </p:scale>
      <p:origin x="0" y="0"/>
    </p:cViewPr>
  </p:notesTextViewPr>
  <p:notesViewPr>
    <p:cSldViewPr snapToObjects="1">
      <p:cViewPr varScale="1">
        <p:scale>
          <a:sx n="84" d="100"/>
          <a:sy n="84" d="100"/>
        </p:scale>
        <p:origin x="-3804" y="-84"/>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C20805-3B50-49F6-A908-4B3F1C4D6481}" type="datetimeFigureOut">
              <a:rPr lang="zh-CN" altLang="en-US" smtClean="0"/>
              <a:pPr/>
              <a:t>2021/9/8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510B71-98D7-47BE-AF7E-9983B053B4B4}" type="slidenum">
              <a:rPr lang="zh-CN" altLang="en-US" smtClean="0"/>
              <a:pPr/>
              <a:t>‹nr.›</a:t>
            </a:fld>
            <a:endParaRPr lang="zh-CN" altLang="en-US"/>
          </a:p>
        </p:txBody>
      </p:sp>
    </p:spTree>
    <p:extLst>
      <p:ext uri="{BB962C8B-B14F-4D97-AF65-F5344CB8AC3E}">
        <p14:creationId xmlns:p14="http://schemas.microsoft.com/office/powerpoint/2010/main" val="2528831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737071-0B70-4C18-9416-983F268C799B}" type="datetimeFigureOut">
              <a:rPr lang="zh-CN" altLang="en-US" smtClean="0"/>
              <a:pPr/>
              <a:t>2021/9/8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2AAD6-B8B5-4D78-9917-E4A4DF123A13}" type="slidenum">
              <a:rPr lang="zh-CN" altLang="en-US" smtClean="0"/>
              <a:pPr/>
              <a:t>‹nr.›</a:t>
            </a:fld>
            <a:endParaRPr lang="zh-CN" altLang="en-US"/>
          </a:p>
        </p:txBody>
      </p:sp>
    </p:spTree>
    <p:extLst>
      <p:ext uri="{BB962C8B-B14F-4D97-AF65-F5344CB8AC3E}">
        <p14:creationId xmlns:p14="http://schemas.microsoft.com/office/powerpoint/2010/main" val="46142964"/>
      </p:ext>
    </p:extLst>
  </p:cSld>
  <p:clrMap bg1="lt1" tx1="dk1" bg2="lt2" tx2="dk2" accent1="accent1" accent2="accent2" accent3="accent3" accent4="accent4" accent5="accent5" accent6="accent6" hlink="hlink" folHlink="folHlink"/>
  <p:notesStyle>
    <a:lvl1pPr marL="0" algn="l" defTabSz="914280" rtl="0" eaLnBrk="1" latinLnBrk="0" hangingPunct="1">
      <a:defRPr sz="1200" kern="1200">
        <a:solidFill>
          <a:schemeClr val="tx1"/>
        </a:solidFill>
        <a:latin typeface="+mn-lt"/>
        <a:ea typeface="+mn-ea"/>
        <a:cs typeface="+mn-cs"/>
      </a:defRPr>
    </a:lvl1pPr>
    <a:lvl2pPr marL="457140" algn="l" defTabSz="914280" rtl="0" eaLnBrk="1" latinLnBrk="0" hangingPunct="1">
      <a:defRPr sz="1200" kern="1200">
        <a:solidFill>
          <a:schemeClr val="tx1"/>
        </a:solidFill>
        <a:latin typeface="+mn-lt"/>
        <a:ea typeface="+mn-ea"/>
        <a:cs typeface="+mn-cs"/>
      </a:defRPr>
    </a:lvl2pPr>
    <a:lvl3pPr marL="914280" algn="l" defTabSz="914280" rtl="0" eaLnBrk="1" latinLnBrk="0" hangingPunct="1">
      <a:defRPr sz="1200" kern="1200">
        <a:solidFill>
          <a:schemeClr val="tx1"/>
        </a:solidFill>
        <a:latin typeface="+mn-lt"/>
        <a:ea typeface="+mn-ea"/>
        <a:cs typeface="+mn-cs"/>
      </a:defRPr>
    </a:lvl3pPr>
    <a:lvl4pPr marL="1371420" algn="l" defTabSz="914280" rtl="0" eaLnBrk="1" latinLnBrk="0" hangingPunct="1">
      <a:defRPr sz="1200" kern="1200">
        <a:solidFill>
          <a:schemeClr val="tx1"/>
        </a:solidFill>
        <a:latin typeface="+mn-lt"/>
        <a:ea typeface="+mn-ea"/>
        <a:cs typeface="+mn-cs"/>
      </a:defRPr>
    </a:lvl4pPr>
    <a:lvl5pPr marL="1828561" algn="l" defTabSz="914280" rtl="0" eaLnBrk="1" latinLnBrk="0" hangingPunct="1">
      <a:defRPr sz="1200" kern="1200">
        <a:solidFill>
          <a:schemeClr val="tx1"/>
        </a:solidFill>
        <a:latin typeface="+mn-lt"/>
        <a:ea typeface="+mn-ea"/>
        <a:cs typeface="+mn-cs"/>
      </a:defRPr>
    </a:lvl5pPr>
    <a:lvl6pPr marL="2285700" algn="l" defTabSz="914280" rtl="0" eaLnBrk="1" latinLnBrk="0" hangingPunct="1">
      <a:defRPr sz="1200" kern="1200">
        <a:solidFill>
          <a:schemeClr val="tx1"/>
        </a:solidFill>
        <a:latin typeface="+mn-lt"/>
        <a:ea typeface="+mn-ea"/>
        <a:cs typeface="+mn-cs"/>
      </a:defRPr>
    </a:lvl6pPr>
    <a:lvl7pPr marL="2742840" algn="l" defTabSz="914280" rtl="0" eaLnBrk="1" latinLnBrk="0" hangingPunct="1">
      <a:defRPr sz="1200" kern="1200">
        <a:solidFill>
          <a:schemeClr val="tx1"/>
        </a:solidFill>
        <a:latin typeface="+mn-lt"/>
        <a:ea typeface="+mn-ea"/>
        <a:cs typeface="+mn-cs"/>
      </a:defRPr>
    </a:lvl7pPr>
    <a:lvl8pPr marL="3199980" algn="l" defTabSz="914280" rtl="0" eaLnBrk="1" latinLnBrk="0" hangingPunct="1">
      <a:defRPr sz="1200" kern="1200">
        <a:solidFill>
          <a:schemeClr val="tx1"/>
        </a:solidFill>
        <a:latin typeface="+mn-lt"/>
        <a:ea typeface="+mn-ea"/>
        <a:cs typeface="+mn-cs"/>
      </a:defRPr>
    </a:lvl8pPr>
    <a:lvl9pPr marL="3657120" algn="l" defTabSz="9142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1</a:t>
            </a:fld>
            <a:endParaRPr lang="zh-CN" altLang="en-US"/>
          </a:p>
        </p:txBody>
      </p:sp>
    </p:spTree>
    <p:extLst>
      <p:ext uri="{BB962C8B-B14F-4D97-AF65-F5344CB8AC3E}">
        <p14:creationId xmlns:p14="http://schemas.microsoft.com/office/powerpoint/2010/main" val="385518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a:t>&lt;</a:t>
            </a:r>
            <a:r>
              <a:rPr lang="zh-CN" altLang="en-US" dirty="0"/>
              <a:t>此页为</a:t>
            </a:r>
            <a:r>
              <a:rPr lang="en-US" altLang="zh-CN" dirty="0"/>
              <a:t>PPT</a:t>
            </a:r>
            <a:r>
              <a:rPr lang="zh-CN" altLang="en-US" dirty="0"/>
              <a:t>页面切换过渡页</a:t>
            </a:r>
            <a:r>
              <a:rPr lang="en-US" altLang="zh-CN" dirty="0"/>
              <a:t>&gt;</a:t>
            </a:r>
            <a:endParaRPr lang="zh-CN" altLang="en-US" dirty="0"/>
          </a:p>
        </p:txBody>
      </p:sp>
      <p:sp>
        <p:nvSpPr>
          <p:cNvPr id="4" name="灯片编号占位符 3"/>
          <p:cNvSpPr>
            <a:spLocks noGrp="1"/>
          </p:cNvSpPr>
          <p:nvPr>
            <p:ph type="sldNum" sz="quarter" idx="10"/>
          </p:nvPr>
        </p:nvSpPr>
        <p:spPr/>
        <p:txBody>
          <a:bodyPr/>
          <a:lstStyle/>
          <a:p>
            <a:fld id="{E4CAF669-9ABD-43E4-B97A-F108D0ADE0C0}" type="slidenum">
              <a:rPr lang="en-US" smtClean="0"/>
              <a:pPr/>
              <a:t>20</a:t>
            </a:fld>
            <a:endParaRPr lang="en-US" dirty="0"/>
          </a:p>
        </p:txBody>
      </p:sp>
    </p:spTree>
    <p:extLst>
      <p:ext uri="{BB962C8B-B14F-4D97-AF65-F5344CB8AC3E}">
        <p14:creationId xmlns:p14="http://schemas.microsoft.com/office/powerpoint/2010/main" val="1708788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a:t>&lt;</a:t>
            </a:r>
            <a:r>
              <a:rPr lang="zh-CN" altLang="en-US" dirty="0"/>
              <a:t>此页为</a:t>
            </a:r>
            <a:r>
              <a:rPr lang="en-US" altLang="zh-CN" dirty="0"/>
              <a:t>PPT</a:t>
            </a:r>
            <a:r>
              <a:rPr lang="zh-CN" altLang="en-US" dirty="0"/>
              <a:t>页面切换过渡页</a:t>
            </a:r>
            <a:r>
              <a:rPr lang="en-US" altLang="zh-CN" dirty="0"/>
              <a:t>&gt;</a:t>
            </a:r>
            <a:endParaRPr lang="zh-CN" altLang="en-US" dirty="0"/>
          </a:p>
        </p:txBody>
      </p:sp>
      <p:sp>
        <p:nvSpPr>
          <p:cNvPr id="4" name="灯片编号占位符 3"/>
          <p:cNvSpPr>
            <a:spLocks noGrp="1"/>
          </p:cNvSpPr>
          <p:nvPr>
            <p:ph type="sldNum" sz="quarter" idx="10"/>
          </p:nvPr>
        </p:nvSpPr>
        <p:spPr/>
        <p:txBody>
          <a:bodyPr/>
          <a:lstStyle/>
          <a:p>
            <a:fld id="{E4CAF669-9ABD-43E4-B97A-F108D0ADE0C0}" type="slidenum">
              <a:rPr lang="en-US" smtClean="0"/>
              <a:pPr/>
              <a:t>21</a:t>
            </a:fld>
            <a:endParaRPr lang="en-US" dirty="0"/>
          </a:p>
        </p:txBody>
      </p:sp>
    </p:spTree>
    <p:extLst>
      <p:ext uri="{BB962C8B-B14F-4D97-AF65-F5344CB8AC3E}">
        <p14:creationId xmlns:p14="http://schemas.microsoft.com/office/powerpoint/2010/main" val="397525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a:t>&lt;</a:t>
            </a:r>
            <a:r>
              <a:rPr lang="zh-CN" altLang="en-US" dirty="0"/>
              <a:t>此页为</a:t>
            </a:r>
            <a:r>
              <a:rPr lang="en-US" altLang="zh-CN" dirty="0"/>
              <a:t>PPT</a:t>
            </a:r>
            <a:r>
              <a:rPr lang="zh-CN" altLang="en-US" dirty="0"/>
              <a:t>页面切换过渡页</a:t>
            </a:r>
            <a:r>
              <a:rPr lang="en-US" altLang="zh-CN" dirty="0"/>
              <a:t>&gt;</a:t>
            </a:r>
            <a:endParaRPr lang="zh-CN" altLang="en-US" dirty="0"/>
          </a:p>
        </p:txBody>
      </p:sp>
      <p:sp>
        <p:nvSpPr>
          <p:cNvPr id="4" name="灯片编号占位符 3"/>
          <p:cNvSpPr>
            <a:spLocks noGrp="1"/>
          </p:cNvSpPr>
          <p:nvPr>
            <p:ph type="sldNum" sz="quarter" idx="10"/>
          </p:nvPr>
        </p:nvSpPr>
        <p:spPr/>
        <p:txBody>
          <a:bodyPr/>
          <a:lstStyle/>
          <a:p>
            <a:fld id="{E4CAF669-9ABD-43E4-B97A-F108D0ADE0C0}" type="slidenum">
              <a:rPr lang="en-US" smtClean="0"/>
              <a:pPr/>
              <a:t>22</a:t>
            </a:fld>
            <a:endParaRPr lang="en-US" dirty="0"/>
          </a:p>
        </p:txBody>
      </p:sp>
    </p:spTree>
    <p:extLst>
      <p:ext uri="{BB962C8B-B14F-4D97-AF65-F5344CB8AC3E}">
        <p14:creationId xmlns:p14="http://schemas.microsoft.com/office/powerpoint/2010/main" val="68671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7</a:t>
            </a:fld>
            <a:endParaRPr lang="zh-CN" altLang="en-US"/>
          </a:p>
        </p:txBody>
      </p:sp>
    </p:spTree>
    <p:extLst>
      <p:ext uri="{BB962C8B-B14F-4D97-AF65-F5344CB8AC3E}">
        <p14:creationId xmlns:p14="http://schemas.microsoft.com/office/powerpoint/2010/main" val="347605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8</a:t>
            </a:fld>
            <a:endParaRPr lang="zh-CN" altLang="en-US"/>
          </a:p>
        </p:txBody>
      </p:sp>
    </p:spTree>
    <p:extLst>
      <p:ext uri="{BB962C8B-B14F-4D97-AF65-F5344CB8AC3E}">
        <p14:creationId xmlns:p14="http://schemas.microsoft.com/office/powerpoint/2010/main" val="118230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9</a:t>
            </a:fld>
            <a:endParaRPr lang="zh-CN" altLang="en-US"/>
          </a:p>
        </p:txBody>
      </p:sp>
    </p:spTree>
    <p:extLst>
      <p:ext uri="{BB962C8B-B14F-4D97-AF65-F5344CB8AC3E}">
        <p14:creationId xmlns:p14="http://schemas.microsoft.com/office/powerpoint/2010/main" val="118230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28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10</a:t>
            </a:fld>
            <a:endParaRPr lang="zh-CN" altLang="en-US"/>
          </a:p>
        </p:txBody>
      </p:sp>
    </p:spTree>
    <p:extLst>
      <p:ext uri="{BB962C8B-B14F-4D97-AF65-F5344CB8AC3E}">
        <p14:creationId xmlns:p14="http://schemas.microsoft.com/office/powerpoint/2010/main" val="340562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12</a:t>
            </a:fld>
            <a:endParaRPr lang="zh-CN" altLang="en-US"/>
          </a:p>
        </p:txBody>
      </p:sp>
    </p:spTree>
    <p:extLst>
      <p:ext uri="{BB962C8B-B14F-4D97-AF65-F5344CB8AC3E}">
        <p14:creationId xmlns:p14="http://schemas.microsoft.com/office/powerpoint/2010/main" val="414541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13</a:t>
            </a:fld>
            <a:endParaRPr lang="zh-CN" altLang="en-US"/>
          </a:p>
        </p:txBody>
      </p:sp>
    </p:spTree>
    <p:extLst>
      <p:ext uri="{BB962C8B-B14F-4D97-AF65-F5344CB8AC3E}">
        <p14:creationId xmlns:p14="http://schemas.microsoft.com/office/powerpoint/2010/main" val="836859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a:t>&lt;</a:t>
            </a:r>
            <a:r>
              <a:rPr lang="zh-CN" altLang="en-US" dirty="0"/>
              <a:t>此页为</a:t>
            </a:r>
            <a:r>
              <a:rPr lang="en-US" altLang="zh-CN" dirty="0"/>
              <a:t>PPT</a:t>
            </a:r>
            <a:r>
              <a:rPr lang="zh-CN" altLang="en-US" dirty="0"/>
              <a:t>页面切换过渡页</a:t>
            </a:r>
            <a:r>
              <a:rPr lang="en-US" altLang="zh-CN" dirty="0"/>
              <a:t>&gt;</a:t>
            </a:r>
            <a:endParaRPr lang="zh-CN" altLang="en-US" dirty="0"/>
          </a:p>
        </p:txBody>
      </p:sp>
      <p:sp>
        <p:nvSpPr>
          <p:cNvPr id="4" name="灯片编号占位符 3"/>
          <p:cNvSpPr>
            <a:spLocks noGrp="1"/>
          </p:cNvSpPr>
          <p:nvPr>
            <p:ph type="sldNum" sz="quarter" idx="10"/>
          </p:nvPr>
        </p:nvSpPr>
        <p:spPr/>
        <p:txBody>
          <a:bodyPr/>
          <a:lstStyle/>
          <a:p>
            <a:fld id="{E4CAF669-9ABD-43E4-B97A-F108D0ADE0C0}" type="slidenum">
              <a:rPr lang="en-US" smtClean="0"/>
              <a:pPr/>
              <a:t>18</a:t>
            </a:fld>
            <a:endParaRPr lang="en-US" dirty="0"/>
          </a:p>
        </p:txBody>
      </p:sp>
    </p:spTree>
    <p:extLst>
      <p:ext uri="{BB962C8B-B14F-4D97-AF65-F5344CB8AC3E}">
        <p14:creationId xmlns:p14="http://schemas.microsoft.com/office/powerpoint/2010/main" val="385810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a:t>&lt;</a:t>
            </a:r>
            <a:r>
              <a:rPr lang="zh-CN" altLang="en-US" dirty="0"/>
              <a:t>此页为</a:t>
            </a:r>
            <a:r>
              <a:rPr lang="en-US" altLang="zh-CN" dirty="0"/>
              <a:t>PPT</a:t>
            </a:r>
            <a:r>
              <a:rPr lang="zh-CN" altLang="en-US" dirty="0"/>
              <a:t>页面切换过渡页</a:t>
            </a:r>
            <a:r>
              <a:rPr lang="en-US" altLang="zh-CN" dirty="0"/>
              <a:t>&gt;</a:t>
            </a:r>
            <a:endParaRPr lang="zh-CN" altLang="en-US" dirty="0"/>
          </a:p>
        </p:txBody>
      </p:sp>
      <p:sp>
        <p:nvSpPr>
          <p:cNvPr id="4" name="灯片编号占位符 3"/>
          <p:cNvSpPr>
            <a:spLocks noGrp="1"/>
          </p:cNvSpPr>
          <p:nvPr>
            <p:ph type="sldNum" sz="quarter" idx="10"/>
          </p:nvPr>
        </p:nvSpPr>
        <p:spPr/>
        <p:txBody>
          <a:bodyPr/>
          <a:lstStyle/>
          <a:p>
            <a:fld id="{E4CAF669-9ABD-43E4-B97A-F108D0ADE0C0}" type="slidenum">
              <a:rPr lang="en-US" smtClean="0"/>
              <a:pPr/>
              <a:t>19</a:t>
            </a:fld>
            <a:endParaRPr lang="en-US" dirty="0"/>
          </a:p>
        </p:txBody>
      </p:sp>
    </p:spTree>
    <p:extLst>
      <p:ext uri="{BB962C8B-B14F-4D97-AF65-F5344CB8AC3E}">
        <p14:creationId xmlns:p14="http://schemas.microsoft.com/office/powerpoint/2010/main" val="815309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descr="PPT模板A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descr="PPT模板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90483" y="6655120"/>
            <a:ext cx="990513" cy="202881"/>
          </a:xfrm>
          <a:prstGeom prst="rect">
            <a:avLst/>
          </a:prstGeom>
        </p:spPr>
        <p:txBody>
          <a:bodyPr lIns="106659" tIns="46930" rIns="89594" bIns="46930"/>
          <a:lstStyle>
            <a:lvl1pPr>
              <a:defRPr sz="700">
                <a:solidFill>
                  <a:schemeClr val="tx1">
                    <a:lumMod val="75000"/>
                    <a:lumOff val="25000"/>
                  </a:schemeClr>
                </a:solidFill>
                <a:latin typeface="微软雅黑" pitchFamily="34" charset="-122"/>
                <a:ea typeface="微软雅黑" pitchFamily="34" charset="-122"/>
              </a:defRPr>
            </a:lvl1pPr>
          </a:lstStyle>
          <a:p>
            <a:fld id="{8884C0A1-5614-4C7E-85F8-8EF9E1C29123}" type="datetime1">
              <a:rPr lang="zh-CN" altLang="en-US" smtClean="0"/>
              <a:pPr/>
              <a:t>2021/9/8</a:t>
            </a:fld>
            <a:endParaRPr lang="zh-CN" altLang="en-US"/>
          </a:p>
        </p:txBody>
      </p:sp>
      <p:sp>
        <p:nvSpPr>
          <p:cNvPr id="6" name="灯片编号占位符 5"/>
          <p:cNvSpPr>
            <a:spLocks noGrp="1"/>
          </p:cNvSpPr>
          <p:nvPr>
            <p:ph type="sldNum" sz="quarter" idx="12"/>
          </p:nvPr>
        </p:nvSpPr>
        <p:spPr>
          <a:xfrm>
            <a:off x="2304847" y="6663692"/>
            <a:ext cx="457259" cy="202881"/>
          </a:xfrm>
        </p:spPr>
        <p:txBody>
          <a:bodyPr lIns="0" bIns="21332"/>
          <a:lstStyle>
            <a:lvl1pPr algn="l">
              <a:defRPr sz="700">
                <a:solidFill>
                  <a:schemeClr val="tx1">
                    <a:lumMod val="75000"/>
                    <a:lumOff val="25000"/>
                  </a:schemeClr>
                </a:solidFill>
                <a:latin typeface="微软雅黑" pitchFamily="34" charset="-122"/>
                <a:ea typeface="微软雅黑" pitchFamily="34" charset="-122"/>
              </a:defRPr>
            </a:lvl1pPr>
          </a:lstStyle>
          <a:p>
            <a:fld id="{0C913308-F349-4B6D-A68A-DD1791B4A57B}" type="slidenum">
              <a:rPr lang="zh-CN" altLang="en-US" smtClean="0"/>
              <a:pPr/>
              <a:t>‹nr.›</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pic>
        <p:nvPicPr>
          <p:cNvPr id="4" name="Picture 3" descr="section header 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304294" y="4943735"/>
            <a:ext cx="7582280" cy="492443"/>
          </a:xfrm>
        </p:spPr>
        <p:txBody>
          <a:bodyPr wrap="square" lIns="0" tIns="0" rIns="0" bIns="0" anchor="ctr" anchorCtr="0">
            <a:spAutoFit/>
          </a:bodyPr>
          <a:lstStyle>
            <a:lvl1pPr algn="l">
              <a:defRPr sz="3200" b="0" cap="none">
                <a:solidFill>
                  <a:srgbClr val="FFFFFF"/>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04CB5D55-2EF6-8D40-B849-8260840EB483}" type="slidenum">
              <a:rPr lang="en-US" smtClean="0"/>
              <a:pPr/>
              <a:t>‹nr.›</a:t>
            </a:fld>
            <a:endParaRPr lang="en-US" dirty="0"/>
          </a:p>
        </p:txBody>
      </p:sp>
    </p:spTree>
    <p:extLst>
      <p:ext uri="{BB962C8B-B14F-4D97-AF65-F5344CB8AC3E}">
        <p14:creationId xmlns:p14="http://schemas.microsoft.com/office/powerpoint/2010/main" val="352993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2304847" y="6663692"/>
            <a:ext cx="457259" cy="202881"/>
          </a:xfrm>
        </p:spPr>
        <p:txBody>
          <a:bodyPr lIns="0" tIns="46930" bIns="21332"/>
          <a:lstStyle>
            <a:lvl1pPr algn="l">
              <a:defRPr sz="700">
                <a:solidFill>
                  <a:srgbClr val="60605B"/>
                </a:solidFill>
                <a:latin typeface="微软雅黑" pitchFamily="34" charset="-122"/>
                <a:ea typeface="微软雅黑" pitchFamily="34" charset="-122"/>
              </a:defRPr>
            </a:lvl1pPr>
          </a:lstStyle>
          <a:p>
            <a:fld id="{0C913308-F349-4B6D-A68A-DD1791B4A57B}" type="slidenum">
              <a:rPr lang="zh-CN" altLang="en-US" smtClean="0"/>
              <a:pPr/>
              <a:t>‹nr.›</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74637"/>
            <a:ext cx="8229600" cy="114300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600200"/>
            <a:ext cx="8229600" cy="4525963"/>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28" tIns="45714" rIns="91428" bIns="45714" rtlCol="0" anchor="ctr"/>
          <a:lstStyle>
            <a:lvl1pPr algn="r">
              <a:defRPr sz="1200">
                <a:solidFill>
                  <a:schemeClr val="tx1">
                    <a:tint val="75000"/>
                  </a:schemeClr>
                </a:solidFill>
              </a:defRPr>
            </a:lvl1pPr>
          </a:lstStyle>
          <a:p>
            <a:fld id="{0C913308-F349-4B6D-A68A-DD1791B4A57B}" type="slidenum">
              <a:rPr lang="zh-CN" altLang="en-US" smtClean="0"/>
              <a:pPr/>
              <a:t>‹nr.›</a:t>
            </a:fld>
            <a:endParaRPr lang="zh-CN" altLang="en-US"/>
          </a:p>
        </p:txBody>
      </p:sp>
      <p:pic>
        <p:nvPicPr>
          <p:cNvPr id="8" name="图片 7" descr="PPT模板D.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8" r:id="rId4"/>
  </p:sldLayoutIdLst>
  <p:hf hdr="0" ftr="0"/>
  <p:txStyles>
    <p:titleStyle>
      <a:lvl1pPr algn="ctr" defTabSz="914280"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3" indent="-285712" algn="l" defTabSz="9142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0" indent="-228570" algn="l" defTabSz="9142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1"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descr="PPT模板7a.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标题占位符 1"/>
          <p:cNvSpPr>
            <a:spLocks noGrp="1"/>
          </p:cNvSpPr>
          <p:nvPr>
            <p:ph type="title"/>
          </p:nvPr>
        </p:nvSpPr>
        <p:spPr>
          <a:xfrm>
            <a:off x="456949" y="275486"/>
            <a:ext cx="8230104" cy="1142253"/>
          </a:xfrm>
          <a:prstGeom prst="rect">
            <a:avLst/>
          </a:prstGeom>
        </p:spPr>
        <p:txBody>
          <a:bodyPr vert="horz" lIns="108366" tIns="54183" rIns="108366" bIns="54183" rtlCol="0" anchor="ctr">
            <a:normAutofit/>
          </a:bodyPr>
          <a:lstStyle/>
          <a:p>
            <a:r>
              <a:rPr lang="zh-CN" altLang="en-US"/>
              <a:t>单击此处编辑母版标题样式</a:t>
            </a:r>
          </a:p>
        </p:txBody>
      </p:sp>
      <p:sp>
        <p:nvSpPr>
          <p:cNvPr id="3" name="文本占位符 2"/>
          <p:cNvSpPr>
            <a:spLocks noGrp="1"/>
          </p:cNvSpPr>
          <p:nvPr>
            <p:ph type="body" idx="1"/>
          </p:nvPr>
        </p:nvSpPr>
        <p:spPr>
          <a:xfrm>
            <a:off x="456949" y="1599155"/>
            <a:ext cx="8230104" cy="4526460"/>
          </a:xfrm>
          <a:prstGeom prst="rect">
            <a:avLst/>
          </a:prstGeom>
        </p:spPr>
        <p:txBody>
          <a:bodyPr vert="horz" lIns="108366" tIns="54183" rIns="108366" bIns="5418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6948" y="6356305"/>
            <a:ext cx="2133544" cy="365074"/>
          </a:xfrm>
          <a:prstGeom prst="rect">
            <a:avLst/>
          </a:prstGeom>
        </p:spPr>
        <p:txBody>
          <a:bodyPr vert="horz" lIns="108366" tIns="54183" rIns="108366" bIns="54183" rtlCol="0" anchor="ctr"/>
          <a:lstStyle>
            <a:lvl1pPr algn="l">
              <a:defRPr sz="1400">
                <a:solidFill>
                  <a:schemeClr val="tx1">
                    <a:tint val="75000"/>
                  </a:schemeClr>
                </a:solidFill>
              </a:defRPr>
            </a:lvl1pPr>
          </a:lstStyle>
          <a:p>
            <a:fld id="{58BD1232-F24E-43CB-B6F2-C4DB66931457}" type="datetime1">
              <a:rPr lang="zh-CN" altLang="en-US" smtClean="0"/>
              <a:pPr/>
              <a:t>2021/9/8</a:t>
            </a:fld>
            <a:endParaRPr lang="zh-CN" altLang="en-US"/>
          </a:p>
        </p:txBody>
      </p:sp>
      <p:sp>
        <p:nvSpPr>
          <p:cNvPr id="5" name="页脚占位符 4"/>
          <p:cNvSpPr>
            <a:spLocks noGrp="1"/>
          </p:cNvSpPr>
          <p:nvPr>
            <p:ph type="ftr" sz="quarter" idx="3"/>
          </p:nvPr>
        </p:nvSpPr>
        <p:spPr>
          <a:xfrm>
            <a:off x="3124719" y="6356305"/>
            <a:ext cx="2894564" cy="365074"/>
          </a:xfrm>
          <a:prstGeom prst="rect">
            <a:avLst/>
          </a:prstGeom>
        </p:spPr>
        <p:txBody>
          <a:bodyPr vert="horz" lIns="108366" tIns="54183" rIns="108366" bIns="5418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509" y="6356305"/>
            <a:ext cx="2133544" cy="365074"/>
          </a:xfrm>
          <a:prstGeom prst="rect">
            <a:avLst/>
          </a:prstGeom>
        </p:spPr>
        <p:txBody>
          <a:bodyPr vert="horz" lIns="108366" tIns="54183" rIns="108366" bIns="54183" rtlCol="0" anchor="ctr"/>
          <a:lstStyle>
            <a:lvl1pPr algn="r">
              <a:defRPr sz="1400">
                <a:solidFill>
                  <a:schemeClr val="tx1">
                    <a:tint val="75000"/>
                  </a:schemeClr>
                </a:solidFill>
              </a:defRPr>
            </a:lvl1pPr>
          </a:lstStyle>
          <a:p>
            <a:fld id="{89C733C4-84C8-4E79-B0F4-2A96B1BF11DB}" type="slidenum">
              <a:rPr lang="zh-CN" altLang="en-US" smtClean="0"/>
              <a:pPr/>
              <a:t>‹nr.›</a:t>
            </a:fld>
            <a:endParaRPr lang="zh-CN" altLang="en-US"/>
          </a:p>
        </p:txBody>
      </p:sp>
      <p:sp>
        <p:nvSpPr>
          <p:cNvPr id="9" name="日期占位符 3"/>
          <p:cNvSpPr txBox="1">
            <a:spLocks/>
          </p:cNvSpPr>
          <p:nvPr userDrawn="1"/>
        </p:nvSpPr>
        <p:spPr>
          <a:xfrm>
            <a:off x="190483" y="6655120"/>
            <a:ext cx="990513" cy="202881"/>
          </a:xfrm>
          <a:prstGeom prst="rect">
            <a:avLst/>
          </a:prstGeom>
        </p:spPr>
        <p:txBody>
          <a:bodyPr lIns="106659" tIns="46930" rIns="89594" bIns="46930"/>
          <a:lstStyle>
            <a:lvl1pPr>
              <a:defRPr sz="600">
                <a:solidFill>
                  <a:schemeClr val="tx1">
                    <a:lumMod val="75000"/>
                    <a:lumOff val="25000"/>
                  </a:schemeClr>
                </a:solidFill>
                <a:latin typeface="微软雅黑" pitchFamily="34" charset="-122"/>
                <a:ea typeface="微软雅黑" pitchFamily="34" charset="-122"/>
              </a:defRPr>
            </a:lvl1pPr>
          </a:lstStyle>
          <a:p>
            <a:pPr marL="0" marR="0" lvl="0" indent="0" algn="l" defTabSz="914280" rtl="0" eaLnBrk="1" fontAlgn="auto" latinLnBrk="0" hangingPunct="1">
              <a:lnSpc>
                <a:spcPct val="100000"/>
              </a:lnSpc>
              <a:spcBef>
                <a:spcPts val="0"/>
              </a:spcBef>
              <a:spcAft>
                <a:spcPts val="0"/>
              </a:spcAft>
              <a:buClrTx/>
              <a:buSzTx/>
              <a:buFontTx/>
              <a:buNone/>
              <a:tabLst/>
              <a:defRPr/>
            </a:pPr>
            <a:fld id="{8884C0A1-5614-4C7E-85F8-8EF9E1C29123}" type="datetime1">
              <a:rPr kumimoji="0" lang="zh-CN" altLang="en-US" sz="700" b="0" i="0" u="none" strike="noStrike" kern="1200" cap="none" spc="0" normalizeH="0" baseline="0" noProof="0" smtClean="0">
                <a:ln>
                  <a:noFill/>
                </a:ln>
                <a:solidFill>
                  <a:srgbClr val="60605B"/>
                </a:solidFill>
                <a:effectLst/>
                <a:uLnTx/>
                <a:uFillTx/>
                <a:latin typeface="微软雅黑" pitchFamily="34" charset="-122"/>
                <a:ea typeface="微软雅黑" pitchFamily="34" charset="-122"/>
                <a:cs typeface="+mn-cs"/>
              </a:rPr>
              <a:pPr marL="0" marR="0" lvl="0" indent="0" algn="l" defTabSz="914280" rtl="0" eaLnBrk="1" fontAlgn="auto" latinLnBrk="0" hangingPunct="1">
                <a:lnSpc>
                  <a:spcPct val="100000"/>
                </a:lnSpc>
                <a:spcBef>
                  <a:spcPts val="0"/>
                </a:spcBef>
                <a:spcAft>
                  <a:spcPts val="0"/>
                </a:spcAft>
                <a:buClrTx/>
                <a:buSzTx/>
                <a:buFontTx/>
                <a:buNone/>
                <a:tabLst/>
                <a:defRPr/>
              </a:pPr>
              <a:t>2021/9/8</a:t>
            </a:fld>
            <a:endParaRPr kumimoji="0" lang="zh-CN" altLang="en-US" sz="700" b="0" i="0" u="none" strike="noStrike" kern="1200" cap="none" spc="0" normalizeH="0" baseline="0" noProof="0" dirty="0">
              <a:ln>
                <a:noFill/>
              </a:ln>
              <a:solidFill>
                <a:srgbClr val="60605B"/>
              </a:solidFill>
              <a:effectLst/>
              <a:uLnTx/>
              <a:uFillTx/>
              <a:latin typeface="微软雅黑" pitchFamily="34" charset="-122"/>
              <a:ea typeface="微软雅黑" pitchFamily="34" charset="-122"/>
              <a:cs typeface="+mn-cs"/>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hf hdr="0" ftr="0"/>
  <p:txStyles>
    <p:titleStyle>
      <a:lvl1pPr algn="ctr" defTabSz="1083655" rtl="0" eaLnBrk="1" latinLnBrk="0" hangingPunct="1">
        <a:spcBef>
          <a:spcPct val="0"/>
        </a:spcBef>
        <a:buNone/>
        <a:defRPr sz="5200" kern="1200">
          <a:solidFill>
            <a:schemeClr val="tx1"/>
          </a:solidFill>
          <a:latin typeface="+mj-lt"/>
          <a:ea typeface="+mj-ea"/>
          <a:cs typeface="+mj-cs"/>
        </a:defRPr>
      </a:lvl1pPr>
    </p:titleStyle>
    <p:bodyStyle>
      <a:lvl1pPr marL="406371" indent="-406371" algn="l" defTabSz="1083655"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0470" indent="-338642" algn="l" defTabSz="108365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4569" indent="-270914" algn="l" defTabSz="108365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6397"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8225"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0052"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1880"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3708"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5536"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3655" rtl="0" eaLnBrk="1" latinLnBrk="0" hangingPunct="1">
        <a:defRPr sz="2100" kern="1200">
          <a:solidFill>
            <a:schemeClr val="tx1"/>
          </a:solidFill>
          <a:latin typeface="+mn-lt"/>
          <a:ea typeface="+mn-ea"/>
          <a:cs typeface="+mn-cs"/>
        </a:defRPr>
      </a:lvl1pPr>
      <a:lvl2pPr marL="541828" algn="l" defTabSz="1083655" rtl="0" eaLnBrk="1" latinLnBrk="0" hangingPunct="1">
        <a:defRPr sz="2100" kern="1200">
          <a:solidFill>
            <a:schemeClr val="tx1"/>
          </a:solidFill>
          <a:latin typeface="+mn-lt"/>
          <a:ea typeface="+mn-ea"/>
          <a:cs typeface="+mn-cs"/>
        </a:defRPr>
      </a:lvl2pPr>
      <a:lvl3pPr marL="1083655" algn="l" defTabSz="1083655" rtl="0" eaLnBrk="1" latinLnBrk="0" hangingPunct="1">
        <a:defRPr sz="2100" kern="1200">
          <a:solidFill>
            <a:schemeClr val="tx1"/>
          </a:solidFill>
          <a:latin typeface="+mn-lt"/>
          <a:ea typeface="+mn-ea"/>
          <a:cs typeface="+mn-cs"/>
        </a:defRPr>
      </a:lvl3pPr>
      <a:lvl4pPr marL="1625483" algn="l" defTabSz="1083655" rtl="0" eaLnBrk="1" latinLnBrk="0" hangingPunct="1">
        <a:defRPr sz="2100" kern="1200">
          <a:solidFill>
            <a:schemeClr val="tx1"/>
          </a:solidFill>
          <a:latin typeface="+mn-lt"/>
          <a:ea typeface="+mn-ea"/>
          <a:cs typeface="+mn-cs"/>
        </a:defRPr>
      </a:lvl4pPr>
      <a:lvl5pPr marL="2167311" algn="l" defTabSz="1083655" rtl="0" eaLnBrk="1" latinLnBrk="0" hangingPunct="1">
        <a:defRPr sz="2100" kern="1200">
          <a:solidFill>
            <a:schemeClr val="tx1"/>
          </a:solidFill>
          <a:latin typeface="+mn-lt"/>
          <a:ea typeface="+mn-ea"/>
          <a:cs typeface="+mn-cs"/>
        </a:defRPr>
      </a:lvl5pPr>
      <a:lvl6pPr marL="2709139" algn="l" defTabSz="1083655" rtl="0" eaLnBrk="1" latinLnBrk="0" hangingPunct="1">
        <a:defRPr sz="2100" kern="1200">
          <a:solidFill>
            <a:schemeClr val="tx1"/>
          </a:solidFill>
          <a:latin typeface="+mn-lt"/>
          <a:ea typeface="+mn-ea"/>
          <a:cs typeface="+mn-cs"/>
        </a:defRPr>
      </a:lvl6pPr>
      <a:lvl7pPr marL="3250966" algn="l" defTabSz="1083655" rtl="0" eaLnBrk="1" latinLnBrk="0" hangingPunct="1">
        <a:defRPr sz="2100" kern="1200">
          <a:solidFill>
            <a:schemeClr val="tx1"/>
          </a:solidFill>
          <a:latin typeface="+mn-lt"/>
          <a:ea typeface="+mn-ea"/>
          <a:cs typeface="+mn-cs"/>
        </a:defRPr>
      </a:lvl7pPr>
      <a:lvl8pPr marL="3792794" algn="l" defTabSz="1083655" rtl="0" eaLnBrk="1" latinLnBrk="0" hangingPunct="1">
        <a:defRPr sz="2100" kern="1200">
          <a:solidFill>
            <a:schemeClr val="tx1"/>
          </a:solidFill>
          <a:latin typeface="+mn-lt"/>
          <a:ea typeface="+mn-ea"/>
          <a:cs typeface="+mn-cs"/>
        </a:defRPr>
      </a:lvl8pPr>
      <a:lvl9pPr marL="4334622" algn="l" defTabSz="1083655"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图片 3" descr="PPT模板C.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1083655" rtl="0" eaLnBrk="1" latinLnBrk="0" hangingPunct="1">
        <a:spcBef>
          <a:spcPct val="0"/>
        </a:spcBef>
        <a:buNone/>
        <a:defRPr sz="5200" kern="1200">
          <a:solidFill>
            <a:schemeClr val="tx1"/>
          </a:solidFill>
          <a:latin typeface="+mj-lt"/>
          <a:ea typeface="+mj-ea"/>
          <a:cs typeface="+mj-cs"/>
        </a:defRPr>
      </a:lvl1pPr>
    </p:titleStyle>
    <p:bodyStyle>
      <a:lvl1pPr marL="406371" indent="-406371" algn="l" defTabSz="1083655"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0470" indent="-338642" algn="l" defTabSz="108365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4569" indent="-270914" algn="l" defTabSz="108365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6397"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8225"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0052"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1880"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3708"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5536"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3655" rtl="0" eaLnBrk="1" latinLnBrk="0" hangingPunct="1">
        <a:defRPr sz="2100" kern="1200">
          <a:solidFill>
            <a:schemeClr val="tx1"/>
          </a:solidFill>
          <a:latin typeface="+mn-lt"/>
          <a:ea typeface="+mn-ea"/>
          <a:cs typeface="+mn-cs"/>
        </a:defRPr>
      </a:lvl1pPr>
      <a:lvl2pPr marL="541828" algn="l" defTabSz="1083655" rtl="0" eaLnBrk="1" latinLnBrk="0" hangingPunct="1">
        <a:defRPr sz="2100" kern="1200">
          <a:solidFill>
            <a:schemeClr val="tx1"/>
          </a:solidFill>
          <a:latin typeface="+mn-lt"/>
          <a:ea typeface="+mn-ea"/>
          <a:cs typeface="+mn-cs"/>
        </a:defRPr>
      </a:lvl2pPr>
      <a:lvl3pPr marL="1083655" algn="l" defTabSz="1083655" rtl="0" eaLnBrk="1" latinLnBrk="0" hangingPunct="1">
        <a:defRPr sz="2100" kern="1200">
          <a:solidFill>
            <a:schemeClr val="tx1"/>
          </a:solidFill>
          <a:latin typeface="+mn-lt"/>
          <a:ea typeface="+mn-ea"/>
          <a:cs typeface="+mn-cs"/>
        </a:defRPr>
      </a:lvl3pPr>
      <a:lvl4pPr marL="1625483" algn="l" defTabSz="1083655" rtl="0" eaLnBrk="1" latinLnBrk="0" hangingPunct="1">
        <a:defRPr sz="2100" kern="1200">
          <a:solidFill>
            <a:schemeClr val="tx1"/>
          </a:solidFill>
          <a:latin typeface="+mn-lt"/>
          <a:ea typeface="+mn-ea"/>
          <a:cs typeface="+mn-cs"/>
        </a:defRPr>
      </a:lvl4pPr>
      <a:lvl5pPr marL="2167311" algn="l" defTabSz="1083655" rtl="0" eaLnBrk="1" latinLnBrk="0" hangingPunct="1">
        <a:defRPr sz="2100" kern="1200">
          <a:solidFill>
            <a:schemeClr val="tx1"/>
          </a:solidFill>
          <a:latin typeface="+mn-lt"/>
          <a:ea typeface="+mn-ea"/>
          <a:cs typeface="+mn-cs"/>
        </a:defRPr>
      </a:lvl5pPr>
      <a:lvl6pPr marL="2709139" algn="l" defTabSz="1083655" rtl="0" eaLnBrk="1" latinLnBrk="0" hangingPunct="1">
        <a:defRPr sz="2100" kern="1200">
          <a:solidFill>
            <a:schemeClr val="tx1"/>
          </a:solidFill>
          <a:latin typeface="+mn-lt"/>
          <a:ea typeface="+mn-ea"/>
          <a:cs typeface="+mn-cs"/>
        </a:defRPr>
      </a:lvl6pPr>
      <a:lvl7pPr marL="3250966" algn="l" defTabSz="1083655" rtl="0" eaLnBrk="1" latinLnBrk="0" hangingPunct="1">
        <a:defRPr sz="2100" kern="1200">
          <a:solidFill>
            <a:schemeClr val="tx1"/>
          </a:solidFill>
          <a:latin typeface="+mn-lt"/>
          <a:ea typeface="+mn-ea"/>
          <a:cs typeface="+mn-cs"/>
        </a:defRPr>
      </a:lvl7pPr>
      <a:lvl8pPr marL="3792794" algn="l" defTabSz="1083655" rtl="0" eaLnBrk="1" latinLnBrk="0" hangingPunct="1">
        <a:defRPr sz="2100" kern="1200">
          <a:solidFill>
            <a:schemeClr val="tx1"/>
          </a:solidFill>
          <a:latin typeface="+mn-lt"/>
          <a:ea typeface="+mn-ea"/>
          <a:cs typeface="+mn-cs"/>
        </a:defRPr>
      </a:lvl8pPr>
      <a:lvl9pPr marL="4334622" algn="l" defTabSz="108365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a:spLocks noChangeArrowheads="1"/>
          </p:cNvSpPr>
          <p:nvPr/>
        </p:nvSpPr>
        <p:spPr bwMode="auto">
          <a:xfrm>
            <a:off x="304235" y="279649"/>
            <a:ext cx="8858275" cy="516377"/>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0274C5"/>
                </a:solidFill>
                <a:latin typeface="HelveticaNeueLT Pro 43 LtEx" pitchFamily="34" charset="0"/>
                <a:ea typeface="微软雅黑" pitchFamily="34" charset="-122"/>
                <a:cs typeface="Arial" pitchFamily="34" charset="0"/>
              </a:defRPr>
            </a:lvl1pPr>
          </a:lstStyle>
          <a:p>
            <a:r>
              <a:rPr lang="en-US" altLang="zh-CN" dirty="0">
                <a:solidFill>
                  <a:srgbClr val="F99B0C"/>
                </a:solidFill>
              </a:rPr>
              <a:t>Choose the Right Test</a:t>
            </a:r>
          </a:p>
        </p:txBody>
      </p:sp>
      <p:sp>
        <p:nvSpPr>
          <p:cNvPr id="74" name="TextBox 73"/>
          <p:cNvSpPr txBox="1"/>
          <p:nvPr/>
        </p:nvSpPr>
        <p:spPr>
          <a:xfrm>
            <a:off x="1619109" y="1076310"/>
            <a:ext cx="7318376" cy="1077218"/>
          </a:xfrm>
          <a:prstGeom prst="rect">
            <a:avLst/>
          </a:prstGeom>
          <a:noFill/>
        </p:spPr>
        <p:txBody>
          <a:bodyPr wrap="square" rtlCol="0">
            <a:spAutoFit/>
          </a:bodyPr>
          <a:lstStyle/>
          <a:p>
            <a:pPr marL="285750" indent="-285750" algn="just">
              <a:buClr>
                <a:schemeClr val="bg1">
                  <a:lumMod val="95000"/>
                </a:schemeClr>
              </a:buClr>
              <a:buFont typeface="Wingdings" pitchFamily="2" charset="2"/>
              <a:buChar char="n"/>
            </a:pPr>
            <a:r>
              <a:rPr lang="en-US" altLang="zh-CN" sz="1600" b="1" dirty="0">
                <a:latin typeface="HelveticaNeueLT Pro 43 LtEx" pitchFamily="34" charset="0"/>
              </a:rPr>
              <a:t>User-defined Protocol</a:t>
            </a:r>
          </a:p>
          <a:p>
            <a:pPr algn="just">
              <a:buClr>
                <a:srgbClr val="F99B0C"/>
              </a:buClr>
            </a:pPr>
            <a:r>
              <a:rPr lang="en-US" altLang="zh-CN" sz="1600" dirty="0">
                <a:latin typeface="HelveticaNeueLT Pro 43 LtEx" pitchFamily="34" charset="0"/>
              </a:rPr>
              <a:t>You might choose different workload for different patient, you might need different protocol for different diagnosis. In SE-1515 you can have all you need, you can select the default protocol, or to create user-defined protocol.</a:t>
            </a:r>
          </a:p>
        </p:txBody>
      </p:sp>
      <p:sp>
        <p:nvSpPr>
          <p:cNvPr id="75" name="圆角矩形 74"/>
          <p:cNvSpPr/>
          <p:nvPr/>
        </p:nvSpPr>
        <p:spPr bwMode="auto">
          <a:xfrm>
            <a:off x="290372" y="1076310"/>
            <a:ext cx="1120588" cy="1120589"/>
          </a:xfrm>
          <a:prstGeom prst="round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u="none" strike="noStrike" cap="none" normalizeH="0" baseline="0" dirty="0">
              <a:ln>
                <a:noFill/>
              </a:ln>
              <a:solidFill>
                <a:schemeClr val="bg1"/>
              </a:solidFill>
              <a:ea typeface="微软雅黑" pitchFamily="34" charset="-122"/>
            </a:endParaRPr>
          </a:p>
        </p:txBody>
      </p:sp>
      <p:sp>
        <p:nvSpPr>
          <p:cNvPr id="76" name="TextBox 75"/>
          <p:cNvSpPr txBox="1"/>
          <p:nvPr/>
        </p:nvSpPr>
        <p:spPr>
          <a:xfrm>
            <a:off x="248763" y="1821520"/>
            <a:ext cx="1214244" cy="409023"/>
          </a:xfrm>
          <a:prstGeom prst="rect">
            <a:avLst/>
          </a:prstGeom>
          <a:noFill/>
          <a:ln>
            <a:noFill/>
          </a:ln>
        </p:spPr>
        <p:txBody>
          <a:bodyPr wrap="square" rtlCol="0">
            <a:spAutoFit/>
          </a:bodyPr>
          <a:lstStyle/>
          <a:p>
            <a:pPr algn="ctr">
              <a:lnSpc>
                <a:spcPts val="1200"/>
              </a:lnSpc>
            </a:pPr>
            <a:r>
              <a:rPr lang="en-US" altLang="zh-CN" sz="1400" b="1" dirty="0"/>
              <a:t>User-defined Protocol</a:t>
            </a:r>
            <a:endParaRPr lang="zh-CN" altLang="en-US" sz="1400" b="1" dirty="0"/>
          </a:p>
        </p:txBody>
      </p:sp>
      <p:grpSp>
        <p:nvGrpSpPr>
          <p:cNvPr id="10" name="组合 9"/>
          <p:cNvGrpSpPr/>
          <p:nvPr/>
        </p:nvGrpSpPr>
        <p:grpSpPr>
          <a:xfrm>
            <a:off x="391297" y="1319478"/>
            <a:ext cx="914400" cy="457200"/>
            <a:chOff x="293665" y="1312335"/>
            <a:chExt cx="914400" cy="457200"/>
          </a:xfrm>
          <a:solidFill>
            <a:srgbClr val="002060"/>
          </a:solidFill>
        </p:grpSpPr>
        <p:grpSp>
          <p:nvGrpSpPr>
            <p:cNvPr id="9" name="组合 8"/>
            <p:cNvGrpSpPr/>
            <p:nvPr/>
          </p:nvGrpSpPr>
          <p:grpSpPr>
            <a:xfrm>
              <a:off x="476545" y="1312335"/>
              <a:ext cx="731520" cy="457200"/>
              <a:chOff x="386535" y="1312335"/>
              <a:chExt cx="731520" cy="457200"/>
            </a:xfrm>
            <a:grpFill/>
          </p:grpSpPr>
          <p:sp>
            <p:nvSpPr>
              <p:cNvPr id="8" name="矩形 7"/>
              <p:cNvSpPr/>
              <p:nvPr/>
            </p:nvSpPr>
            <p:spPr>
              <a:xfrm>
                <a:off x="386535" y="1586655"/>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p:cNvSpPr/>
              <p:nvPr/>
            </p:nvSpPr>
            <p:spPr>
              <a:xfrm>
                <a:off x="569415" y="1495215"/>
                <a:ext cx="18288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p:cNvSpPr/>
              <p:nvPr/>
            </p:nvSpPr>
            <p:spPr>
              <a:xfrm>
                <a:off x="752295" y="1403775"/>
                <a:ext cx="18288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p:cNvSpPr/>
              <p:nvPr/>
            </p:nvSpPr>
            <p:spPr>
              <a:xfrm>
                <a:off x="935175" y="1312335"/>
                <a:ext cx="18288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 name="矩形 127"/>
            <p:cNvSpPr/>
            <p:nvPr/>
          </p:nvSpPr>
          <p:spPr>
            <a:xfrm>
              <a:off x="293665" y="1678095"/>
              <a:ext cx="18288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248763" y="2392680"/>
            <a:ext cx="8564243" cy="4143851"/>
            <a:chOff x="248763" y="2392680"/>
            <a:chExt cx="8564243" cy="4143851"/>
          </a:xfrm>
        </p:grpSpPr>
        <p:pic>
          <p:nvPicPr>
            <p:cNvPr id="1026" name="Picture 2" descr="C:\Users\huhaixiao\Desktop\2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3" t="5366" r="362" b="682"/>
            <a:stretch/>
          </p:blipFill>
          <p:spPr bwMode="auto">
            <a:xfrm>
              <a:off x="290371" y="2392680"/>
              <a:ext cx="8522635" cy="41438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uhaixiao\Desktop\搜狗截图2017080619395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06" t="18177" r="78537" b="56675"/>
            <a:stretch/>
          </p:blipFill>
          <p:spPr bwMode="auto">
            <a:xfrm>
              <a:off x="1241629" y="3574095"/>
              <a:ext cx="860630" cy="111556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3" descr="C:\Users\huhaixiao\Desktop\搜狗截图2017080619395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06" t="18177" r="78537" b="70994"/>
            <a:stretch/>
          </p:blipFill>
          <p:spPr bwMode="auto">
            <a:xfrm>
              <a:off x="1244010" y="4658710"/>
              <a:ext cx="860630" cy="48038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48763" y="2392680"/>
              <a:ext cx="8564243" cy="41438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248763" y="2392680"/>
              <a:ext cx="8564243" cy="4143851"/>
            </a:xfrm>
            <a:prstGeom prst="rect">
              <a:avLst/>
            </a:prstGeom>
            <a:solidFill>
              <a:schemeClr val="bg1">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8" name="Picture 4" descr="C:\Users\huhaixiao\Desktop\1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29" t="5896" r="70199" b="86774"/>
            <a:stretch/>
          </p:blipFill>
          <p:spPr bwMode="auto">
            <a:xfrm>
              <a:off x="335188" y="2409348"/>
              <a:ext cx="2581275" cy="338614"/>
            </a:xfrm>
            <a:prstGeom prst="rect">
              <a:avLst/>
            </a:prstGeom>
            <a:noFill/>
            <a:extLst>
              <a:ext uri="{909E8E84-426E-40DD-AFC4-6F175D3DCCD1}">
                <a14:hiddenFill xmlns:a14="http://schemas.microsoft.com/office/drawing/2010/main">
                  <a:solidFill>
                    <a:srgbClr val="FFFFFF"/>
                  </a:solidFill>
                </a14:hiddenFill>
              </a:ext>
            </a:extLst>
          </p:spPr>
        </p:pic>
        <p:sp>
          <p:nvSpPr>
            <p:cNvPr id="113" name="圆角矩形 112"/>
            <p:cNvSpPr/>
            <p:nvPr/>
          </p:nvSpPr>
          <p:spPr>
            <a:xfrm>
              <a:off x="332537" y="2422681"/>
              <a:ext cx="2583926" cy="325282"/>
            </a:xfrm>
            <a:prstGeom prst="roundRect">
              <a:avLst/>
            </a:prstGeom>
            <a:noFill/>
            <a:ln w="28575">
              <a:solidFill>
                <a:srgbClr val="FFC61E"/>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schemeClr val="tx1"/>
                </a:solidFill>
              </a:endParaRPr>
            </a:p>
          </p:txBody>
        </p:sp>
        <p:cxnSp>
          <p:nvCxnSpPr>
            <p:cNvPr id="114" name="直接连接符 113"/>
            <p:cNvCxnSpPr/>
            <p:nvPr/>
          </p:nvCxnSpPr>
          <p:spPr>
            <a:xfrm>
              <a:off x="1242193" y="2775733"/>
              <a:ext cx="1817" cy="2392732"/>
            </a:xfrm>
            <a:prstGeom prst="line">
              <a:avLst/>
            </a:prstGeom>
            <a:solidFill>
              <a:schemeClr val="bg1"/>
            </a:solid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338992" y="5168465"/>
              <a:ext cx="4593047" cy="1005840"/>
              <a:chOff x="338992" y="4045865"/>
              <a:chExt cx="4593047" cy="1005840"/>
            </a:xfrm>
          </p:grpSpPr>
          <p:sp>
            <p:nvSpPr>
              <p:cNvPr id="120" name="矩形 119"/>
              <p:cNvSpPr/>
              <p:nvPr/>
            </p:nvSpPr>
            <p:spPr>
              <a:xfrm>
                <a:off x="338992" y="4045865"/>
                <a:ext cx="4593047" cy="1005840"/>
              </a:xfrm>
              <a:prstGeom prst="rect">
                <a:avLst/>
              </a:prstGeom>
              <a:solidFill>
                <a:schemeClr val="bg1"/>
              </a:solid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solidFill>
                    <a:schemeClr val="tx1"/>
                  </a:solidFill>
                </a:endParaRPr>
              </a:p>
            </p:txBody>
          </p:sp>
          <p:sp>
            <p:nvSpPr>
              <p:cNvPr id="122" name="矩形 121"/>
              <p:cNvSpPr/>
              <p:nvPr/>
            </p:nvSpPr>
            <p:spPr>
              <a:xfrm>
                <a:off x="353435" y="4052525"/>
                <a:ext cx="4578604" cy="954107"/>
              </a:xfrm>
              <a:prstGeom prst="rect">
                <a:avLst/>
              </a:prstGeom>
            </p:spPr>
            <p:txBody>
              <a:bodyPr wrap="square">
                <a:spAutoFit/>
              </a:bodyPr>
              <a:lstStyle/>
              <a:p>
                <a:pPr algn="just"/>
                <a:r>
                  <a:rPr lang="en-US" altLang="zh-CN" sz="1400" dirty="0">
                    <a:latin typeface="HelveticaNeueLT Pro 43 LtEx" pitchFamily="34" charset="0"/>
                  </a:rPr>
                  <a:t>In the user-created protocol, you can define different stages with </a:t>
                </a:r>
                <a:r>
                  <a:rPr lang="en-US" altLang="zh-CN" sz="1400" b="1" dirty="0">
                    <a:latin typeface="HelveticaNeueLT Pro 43 LtEx" pitchFamily="34" charset="0"/>
                  </a:rPr>
                  <a:t>Duration, Speed, Slope</a:t>
                </a:r>
                <a:r>
                  <a:rPr lang="en-US" altLang="zh-CN" sz="1400" dirty="0">
                    <a:latin typeface="HelveticaNeueLT Pro 43 LtEx" pitchFamily="34" charset="0"/>
                  </a:rPr>
                  <a:t>. </a:t>
                </a:r>
              </a:p>
              <a:p>
                <a:pPr algn="just"/>
                <a:r>
                  <a:rPr lang="en-US" altLang="zh-CN" sz="1400" dirty="0">
                    <a:latin typeface="HelveticaNeueLT Pro 43 LtEx" pitchFamily="34" charset="0"/>
                  </a:rPr>
                  <a:t>The time of ECG printing and the time of Blood Pressure measuring can also be set.</a:t>
                </a:r>
                <a:endParaRPr lang="zh-CN" altLang="en-US" sz="1400" dirty="0"/>
              </a:p>
            </p:txBody>
          </p:sp>
        </p:grpSp>
        <p:pic>
          <p:nvPicPr>
            <p:cNvPr id="1029" name="Picture 5" descr="C:\Users\huhaixiao\Desktop\2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72" t="14232" r="46605" b="81856"/>
            <a:stretch/>
          </p:blipFill>
          <p:spPr bwMode="auto">
            <a:xfrm>
              <a:off x="2086384" y="2767013"/>
              <a:ext cx="2800651" cy="180709"/>
            </a:xfrm>
            <a:prstGeom prst="rect">
              <a:avLst/>
            </a:prstGeom>
            <a:noFill/>
            <a:extLst>
              <a:ext uri="{909E8E84-426E-40DD-AFC4-6F175D3DCCD1}">
                <a14:hiddenFill xmlns:a14="http://schemas.microsoft.com/office/drawing/2010/main">
                  <a:solidFill>
                    <a:srgbClr val="FFFFFF"/>
                  </a:solidFill>
                </a14:hiddenFill>
              </a:ext>
            </a:extLst>
          </p:spPr>
        </p:pic>
        <p:sp>
          <p:nvSpPr>
            <p:cNvPr id="130" name="圆角矩形 129"/>
            <p:cNvSpPr/>
            <p:nvPr/>
          </p:nvSpPr>
          <p:spPr>
            <a:xfrm>
              <a:off x="2095907" y="2749627"/>
              <a:ext cx="2791127" cy="198095"/>
            </a:xfrm>
            <a:prstGeom prst="roundRect">
              <a:avLst/>
            </a:prstGeom>
            <a:noFill/>
            <a:ln w="28575">
              <a:solidFill>
                <a:srgbClr val="FFC61E"/>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schemeClr val="tx1"/>
                </a:solidFill>
              </a:endParaRPr>
            </a:p>
          </p:txBody>
        </p:sp>
      </p:grpSp>
    </p:spTree>
    <p:extLst>
      <p:ext uri="{BB962C8B-B14F-4D97-AF65-F5344CB8AC3E}">
        <p14:creationId xmlns:p14="http://schemas.microsoft.com/office/powerpoint/2010/main" val="100274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a:solidFill>
                  <a:srgbClr val="F99B0C"/>
                </a:solidFill>
                <a:latin typeface="HelveticaNeueLT Pro 43 LtEx" pitchFamily="34" charset="0"/>
                <a:ea typeface="微软雅黑" pitchFamily="34" charset="-122"/>
                <a:cs typeface="Arial" pitchFamily="34" charset="0"/>
              </a:rPr>
              <a:t>Make Stress Test Efficient</a:t>
            </a:r>
          </a:p>
        </p:txBody>
      </p:sp>
      <p:sp>
        <p:nvSpPr>
          <p:cNvPr id="21" name="TextBox 20"/>
          <p:cNvSpPr txBox="1"/>
          <p:nvPr/>
        </p:nvSpPr>
        <p:spPr>
          <a:xfrm>
            <a:off x="1619109" y="1076310"/>
            <a:ext cx="7318376" cy="1077218"/>
          </a:xfrm>
          <a:prstGeom prst="rect">
            <a:avLst/>
          </a:prstGeom>
          <a:noFill/>
        </p:spPr>
        <p:txBody>
          <a:bodyPr wrap="square" rtlCol="0">
            <a:spAutoFit/>
          </a:bodyPr>
          <a:lstStyle/>
          <a:p>
            <a:pPr marL="285750" indent="-285750" algn="just">
              <a:buClr>
                <a:srgbClr val="F99B0C"/>
              </a:buClr>
              <a:buFont typeface="Wingdings" pitchFamily="2" charset="2"/>
              <a:buChar char="n"/>
            </a:pPr>
            <a:r>
              <a:rPr lang="en-US" altLang="zh-CN" sz="1600" b="1" dirty="0">
                <a:latin typeface="HelveticaNeueLT Pro 43 LtEx" pitchFamily="34" charset="0"/>
              </a:rPr>
              <a:t>Efficiency in Toolbar</a:t>
            </a:r>
          </a:p>
          <a:p>
            <a:pPr algn="just">
              <a:buClr>
                <a:srgbClr val="F99B0C"/>
              </a:buClr>
            </a:pPr>
            <a:r>
              <a:rPr lang="en-US" altLang="zh-CN" sz="1600" dirty="0">
                <a:latin typeface="HelveticaNeueLT Pro 43 LtEx" pitchFamily="34" charset="0"/>
              </a:rPr>
              <a:t>Stress Testing is always with operation on software. SE-1515 provides fast access to frequently-used functions on the top toolbar, so users can finish all the possible operation without leaving the waveform interface.</a:t>
            </a:r>
          </a:p>
        </p:txBody>
      </p:sp>
      <p:sp>
        <p:nvSpPr>
          <p:cNvPr id="13" name="圆角矩形 12"/>
          <p:cNvSpPr/>
          <p:nvPr/>
        </p:nvSpPr>
        <p:spPr bwMode="auto">
          <a:xfrm>
            <a:off x="290372" y="1076310"/>
            <a:ext cx="1120588" cy="1120589"/>
          </a:xfrm>
          <a:prstGeom prst="roundRect">
            <a:avLst/>
          </a:prstGeom>
          <a:solidFill>
            <a:schemeClr val="tx1">
              <a:lumMod val="75000"/>
              <a:lumOff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u="none" strike="noStrike" cap="none" normalizeH="0" baseline="0" dirty="0">
              <a:ln>
                <a:noFill/>
              </a:ln>
              <a:solidFill>
                <a:schemeClr val="bg1"/>
              </a:solidFill>
              <a:ea typeface="微软雅黑" pitchFamily="34" charset="-122"/>
            </a:endParaRPr>
          </a:p>
        </p:txBody>
      </p:sp>
      <p:sp>
        <p:nvSpPr>
          <p:cNvPr id="25" name="TextBox 24"/>
          <p:cNvSpPr txBox="1"/>
          <p:nvPr/>
        </p:nvSpPr>
        <p:spPr>
          <a:xfrm>
            <a:off x="248763" y="1958693"/>
            <a:ext cx="1214244" cy="255134"/>
          </a:xfrm>
          <a:prstGeom prst="rect">
            <a:avLst/>
          </a:prstGeom>
          <a:noFill/>
          <a:ln>
            <a:noFill/>
          </a:ln>
        </p:spPr>
        <p:txBody>
          <a:bodyPr wrap="square" rtlCol="0">
            <a:spAutoFit/>
          </a:bodyPr>
          <a:lstStyle/>
          <a:p>
            <a:pPr algn="ctr">
              <a:lnSpc>
                <a:spcPts val="1200"/>
              </a:lnSpc>
            </a:pPr>
            <a:r>
              <a:rPr lang="en-US" altLang="zh-CN" sz="1400" b="1" dirty="0">
                <a:solidFill>
                  <a:schemeClr val="bg1"/>
                </a:solidFill>
              </a:rPr>
              <a:t>Easy Toolbar</a:t>
            </a:r>
            <a:endParaRPr lang="zh-CN" altLang="en-US" sz="1400" b="1" dirty="0">
              <a:solidFill>
                <a:schemeClr val="bg1"/>
              </a:solidFill>
            </a:endParaRPr>
          </a:p>
        </p:txBody>
      </p:sp>
      <p:cxnSp>
        <p:nvCxnSpPr>
          <p:cNvPr id="7" name="直接连接符 6"/>
          <p:cNvCxnSpPr/>
          <p:nvPr/>
        </p:nvCxnSpPr>
        <p:spPr>
          <a:xfrm>
            <a:off x="333108" y="1304007"/>
            <a:ext cx="10351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33108" y="1844067"/>
            <a:ext cx="10351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76545" y="1337576"/>
            <a:ext cx="468000" cy="468000"/>
            <a:chOff x="616322" y="1337576"/>
            <a:chExt cx="468000" cy="468000"/>
          </a:xfrm>
        </p:grpSpPr>
        <p:sp>
          <p:nvSpPr>
            <p:cNvPr id="8" name="圆角矩形 7"/>
            <p:cNvSpPr/>
            <p:nvPr/>
          </p:nvSpPr>
          <p:spPr>
            <a:xfrm>
              <a:off x="616322" y="1337576"/>
              <a:ext cx="468000" cy="468000"/>
            </a:xfrm>
            <a:prstGeom prst="roundRect">
              <a:avLst/>
            </a:prstGeom>
            <a:solidFill>
              <a:schemeClr val="bg1">
                <a:lumMod val="95000"/>
              </a:schemeClr>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1123" y="1391576"/>
              <a:ext cx="360000" cy="36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97123" y="1517576"/>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8" name="Picture 4" descr="C:\Users\huhaixiao\Desktop\white-mouse-cursor-arrow-by-qubodup-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615" y="1464341"/>
            <a:ext cx="227737" cy="34123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290371" y="2483895"/>
            <a:ext cx="8647113" cy="2250250"/>
            <a:chOff x="290372" y="2483895"/>
            <a:chExt cx="7874434" cy="1838791"/>
          </a:xfrm>
        </p:grpSpPr>
        <p:grpSp>
          <p:nvGrpSpPr>
            <p:cNvPr id="15" name="组合 14"/>
            <p:cNvGrpSpPr/>
            <p:nvPr/>
          </p:nvGrpSpPr>
          <p:grpSpPr>
            <a:xfrm>
              <a:off x="290372" y="2483895"/>
              <a:ext cx="7874434" cy="1838791"/>
              <a:chOff x="290372" y="2483895"/>
              <a:chExt cx="7874434" cy="1838791"/>
            </a:xfrm>
          </p:grpSpPr>
          <p:pic>
            <p:nvPicPr>
              <p:cNvPr id="1026" name="Picture 2" descr="C:\Users\huhaixiao\Desktop\STRESS\1\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42" r="56692" b="79944"/>
              <a:stretch/>
            </p:blipFill>
            <p:spPr bwMode="auto">
              <a:xfrm>
                <a:off x="305813" y="2483895"/>
                <a:ext cx="7858993" cy="1838791"/>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290372" y="2483895"/>
                <a:ext cx="7874434" cy="1838791"/>
              </a:xfrm>
              <a:prstGeom prst="rect">
                <a:avLst/>
              </a:prstGeom>
              <a:solidFill>
                <a:schemeClr val="bg1">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33108" y="2528900"/>
                <a:ext cx="7614267" cy="585066"/>
              </a:xfrm>
              <a:prstGeom prst="roundRect">
                <a:avLst/>
              </a:prstGeom>
              <a:noFill/>
              <a:ln w="28575">
                <a:solidFill>
                  <a:srgbClr val="26D07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schemeClr val="tx1"/>
                  </a:solidFill>
                </a:endParaRPr>
              </a:p>
            </p:txBody>
          </p:sp>
          <p:pic>
            <p:nvPicPr>
              <p:cNvPr id="33" name="Picture 2" descr="C:\Users\huhaixiao\Desktop\STRESS\1\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 t="2529" r="57836" b="91901"/>
              <a:stretch/>
            </p:blipFill>
            <p:spPr bwMode="auto">
              <a:xfrm>
                <a:off x="356215" y="2547867"/>
                <a:ext cx="7560000" cy="555524"/>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35" name="Picture 2" descr="C:\Users\huhaixiao\Desktop\STRESS\1\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 t="8556" r="72367" b="88475"/>
            <a:stretch/>
          </p:blipFill>
          <p:spPr bwMode="auto">
            <a:xfrm>
              <a:off x="349865" y="3175952"/>
              <a:ext cx="4947040" cy="296092"/>
            </a:xfrm>
            <a:prstGeom prst="roundRect">
              <a:avLst/>
            </a:prstGeom>
            <a:noFill/>
            <a:extLst>
              <a:ext uri="{909E8E84-426E-40DD-AFC4-6F175D3DCCD1}">
                <a14:hiddenFill xmlns:a14="http://schemas.microsoft.com/office/drawing/2010/main">
                  <a:solidFill>
                    <a:srgbClr val="FFFFFF"/>
                  </a:solidFill>
                </a14:hiddenFill>
              </a:ext>
            </a:extLst>
          </p:spPr>
        </p:pic>
        <p:sp>
          <p:nvSpPr>
            <p:cNvPr id="36" name="圆角矩形 35"/>
            <p:cNvSpPr/>
            <p:nvPr/>
          </p:nvSpPr>
          <p:spPr>
            <a:xfrm>
              <a:off x="333108" y="3171203"/>
              <a:ext cx="4963797" cy="288000"/>
            </a:xfrm>
            <a:prstGeom prst="roundRect">
              <a:avLst/>
            </a:prstGeom>
            <a:noFill/>
            <a:ln w="28575">
              <a:solidFill>
                <a:srgbClr val="FFC61E"/>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schemeClr val="tx1"/>
                </a:solidFill>
              </a:endParaRPr>
            </a:p>
          </p:txBody>
        </p:sp>
      </p:grpSp>
      <p:cxnSp>
        <p:nvCxnSpPr>
          <p:cNvPr id="40" name="直接连接符 39"/>
          <p:cNvCxnSpPr/>
          <p:nvPr/>
        </p:nvCxnSpPr>
        <p:spPr>
          <a:xfrm>
            <a:off x="3062735" y="3693158"/>
            <a:ext cx="0" cy="1270132"/>
          </a:xfrm>
          <a:prstGeom prst="line">
            <a:avLst/>
          </a:prstGeom>
          <a:solidFill>
            <a:schemeClr val="bg1"/>
          </a:solid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90372" y="4963290"/>
            <a:ext cx="3060340" cy="1706070"/>
          </a:xfrm>
          <a:prstGeom prst="rect">
            <a:avLst/>
          </a:prstGeom>
          <a:solidFill>
            <a:schemeClr val="bg1"/>
          </a:solid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solidFill>
                <a:schemeClr val="tx1"/>
              </a:solidFill>
            </a:endParaRPr>
          </a:p>
        </p:txBody>
      </p:sp>
      <p:cxnSp>
        <p:nvCxnSpPr>
          <p:cNvPr id="42" name="直接连接符 41"/>
          <p:cNvCxnSpPr/>
          <p:nvPr/>
        </p:nvCxnSpPr>
        <p:spPr>
          <a:xfrm>
            <a:off x="6417205" y="3269354"/>
            <a:ext cx="0" cy="1693936"/>
          </a:xfrm>
          <a:prstGeom prst="line">
            <a:avLst/>
          </a:prstGeom>
          <a:solidFill>
            <a:schemeClr val="bg1"/>
          </a:solid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3491879" y="4963290"/>
            <a:ext cx="5445605" cy="1706070"/>
          </a:xfrm>
          <a:prstGeom prst="rect">
            <a:avLst/>
          </a:prstGeom>
          <a:solidFill>
            <a:schemeClr val="bg1"/>
          </a:solid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solidFill>
            </a:endParaRPr>
          </a:p>
        </p:txBody>
      </p:sp>
      <p:sp>
        <p:nvSpPr>
          <p:cNvPr id="50" name="矩形 49"/>
          <p:cNvSpPr/>
          <p:nvPr/>
        </p:nvSpPr>
        <p:spPr>
          <a:xfrm>
            <a:off x="353435" y="5035860"/>
            <a:ext cx="2910494" cy="1384995"/>
          </a:xfrm>
          <a:prstGeom prst="rect">
            <a:avLst/>
          </a:prstGeom>
        </p:spPr>
        <p:txBody>
          <a:bodyPr wrap="square">
            <a:spAutoFit/>
          </a:bodyPr>
          <a:lstStyle/>
          <a:p>
            <a:pPr algn="just"/>
            <a:r>
              <a:rPr lang="en-US" altLang="zh-CN" sz="1400" dirty="0">
                <a:latin typeface="HelveticaNeueLT Pro 43 LtEx" pitchFamily="34" charset="0"/>
              </a:rPr>
              <a:t>The main interface brings easy setting on display style and printing style of waveform. You can also change the speed, gain and filter without going to setting menu.</a:t>
            </a:r>
            <a:endParaRPr lang="zh-CN" altLang="en-US" sz="1400" dirty="0"/>
          </a:p>
        </p:txBody>
      </p:sp>
      <p:sp>
        <p:nvSpPr>
          <p:cNvPr id="51" name="矩形 50"/>
          <p:cNvSpPr/>
          <p:nvPr/>
        </p:nvSpPr>
        <p:spPr>
          <a:xfrm>
            <a:off x="3552862" y="5006832"/>
            <a:ext cx="5355593" cy="1600438"/>
          </a:xfrm>
          <a:prstGeom prst="rect">
            <a:avLst/>
          </a:prstGeom>
        </p:spPr>
        <p:txBody>
          <a:bodyPr wrap="square">
            <a:spAutoFit/>
          </a:bodyPr>
          <a:lstStyle/>
          <a:p>
            <a:pPr algn="just"/>
            <a:r>
              <a:rPr lang="en-US" altLang="zh-CN" sz="1400" dirty="0">
                <a:latin typeface="HelveticaNeueLT Pro 43 LtEx" pitchFamily="34" charset="0"/>
              </a:rPr>
              <a:t>The streamlined workflow is provided at the top toolbar, through which you have fast navigation on </a:t>
            </a:r>
            <a:r>
              <a:rPr lang="en-US" altLang="zh-CN" sz="1400" b="1" dirty="0">
                <a:latin typeface="HelveticaNeueLT Pro 43 LtEx" pitchFamily="34" charset="0"/>
              </a:rPr>
              <a:t>Pretest, Exercise, Recovery </a:t>
            </a:r>
            <a:r>
              <a:rPr lang="en-US" altLang="zh-CN" sz="1400" dirty="0">
                <a:latin typeface="HelveticaNeueLT Pro 43 LtEx" pitchFamily="34" charset="0"/>
              </a:rPr>
              <a:t>periods, or ending testing. In Exercise period, you can press </a:t>
            </a:r>
            <a:r>
              <a:rPr lang="en-US" altLang="zh-CN" sz="1400" b="1" dirty="0">
                <a:latin typeface="HelveticaNeueLT Pro 43 LtEx" pitchFamily="34" charset="0"/>
              </a:rPr>
              <a:t>Skip</a:t>
            </a:r>
            <a:r>
              <a:rPr lang="en-US" altLang="zh-CN" sz="1400" dirty="0">
                <a:latin typeface="HelveticaNeueLT Pro 43 LtEx" pitchFamily="34" charset="0"/>
              </a:rPr>
              <a:t> to go to next stage or press </a:t>
            </a:r>
            <a:r>
              <a:rPr lang="en-US" altLang="zh-CN" sz="1400" b="1" dirty="0">
                <a:latin typeface="HelveticaNeueLT Pro 43 LtEx" pitchFamily="34" charset="0"/>
              </a:rPr>
              <a:t>Keep</a:t>
            </a:r>
            <a:r>
              <a:rPr lang="en-US" altLang="zh-CN" sz="1400" dirty="0">
                <a:latin typeface="HelveticaNeueLT Pro 43 LtEx" pitchFamily="34" charset="0"/>
              </a:rPr>
              <a:t> to prolong the current stage. </a:t>
            </a:r>
          </a:p>
          <a:p>
            <a:pPr algn="just"/>
            <a:r>
              <a:rPr lang="en-US" altLang="zh-CN" sz="1400" dirty="0">
                <a:latin typeface="HelveticaNeueLT Pro 43 LtEx" pitchFamily="34" charset="0"/>
              </a:rPr>
              <a:t>The toolbar also provides frequently-used functions including Printing, Freezing, Event, synchronizing Blood Pressure and Stopping treadmill.</a:t>
            </a:r>
          </a:p>
        </p:txBody>
      </p:sp>
    </p:spTree>
    <p:extLst>
      <p:ext uri="{BB962C8B-B14F-4D97-AF65-F5344CB8AC3E}">
        <p14:creationId xmlns:p14="http://schemas.microsoft.com/office/powerpoint/2010/main" val="256995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a:solidFill>
                  <a:srgbClr val="F99B0C"/>
                </a:solidFill>
                <a:latin typeface="HelveticaNeueLT Pro 43 LtEx" pitchFamily="34" charset="0"/>
                <a:ea typeface="微软雅黑" pitchFamily="34" charset="-122"/>
                <a:cs typeface="Arial" pitchFamily="34" charset="0"/>
              </a:rPr>
              <a:t>MDCF Filter for Improved Signal Quality</a:t>
            </a:r>
          </a:p>
        </p:txBody>
      </p:sp>
      <p:sp>
        <p:nvSpPr>
          <p:cNvPr id="28" name="TextBox 6"/>
          <p:cNvSpPr txBox="1"/>
          <p:nvPr/>
        </p:nvSpPr>
        <p:spPr>
          <a:xfrm>
            <a:off x="1645212" y="1256209"/>
            <a:ext cx="7245805" cy="1077218"/>
          </a:xfrm>
          <a:prstGeom prst="rect">
            <a:avLst/>
          </a:prstGeom>
          <a:noFill/>
        </p:spPr>
        <p:txBody>
          <a:bodyPr wrap="square" rtlCol="0">
            <a:spAutoFit/>
          </a:bodyPr>
          <a:lstStyle>
            <a:defPPr>
              <a:defRPr lang="zh-CN"/>
            </a:defPPr>
            <a:lvl1pPr>
              <a:defRPr sz="1600">
                <a:latin typeface="HelveticaNeueLT Pro 43 LtEx"/>
              </a:defRPr>
            </a:lvl1pPr>
          </a:lstStyle>
          <a:p>
            <a:pPr marL="285750" indent="-285750" algn="just">
              <a:buClr>
                <a:srgbClr val="26D07C"/>
              </a:buClr>
              <a:buFont typeface="Wingdings" pitchFamily="2" charset="2"/>
              <a:buChar char="n"/>
            </a:pPr>
            <a:r>
              <a:rPr lang="en-US" altLang="zh-CN" b="1" dirty="0">
                <a:latin typeface="HelveticaNeueLT Pro 43 LtEx" pitchFamily="34" charset="0"/>
              </a:rPr>
              <a:t>Improved Signal Quality</a:t>
            </a:r>
          </a:p>
          <a:p>
            <a:pPr algn="just">
              <a:buClr>
                <a:srgbClr val="0274C5"/>
              </a:buClr>
            </a:pPr>
            <a:r>
              <a:rPr lang="zh-CN" altLang="zh-CN" dirty="0"/>
              <a:t> </a:t>
            </a:r>
            <a:r>
              <a:rPr lang="en-US" altLang="zh-CN" dirty="0">
                <a:latin typeface="HelveticaNeueLT Pro 43 LtEx" pitchFamily="34" charset="0"/>
              </a:rPr>
              <a:t>SE-1515 applies the improved filter technology to ensure clear waveforms in stress test</a:t>
            </a:r>
            <a:r>
              <a:rPr lang="en-US" altLang="zh-CN" dirty="0"/>
              <a:t>, for instance, the MDCF (Minimum Detectable Continuum Flux) filter is provided to enhance the interference resistance. </a:t>
            </a:r>
            <a:endParaRPr lang="en-US" altLang="zh-CN" dirty="0">
              <a:latin typeface="HelveticaNeueLT Pro 43 LtEx" pitchFamily="34" charset="0"/>
            </a:endParaRPr>
          </a:p>
        </p:txBody>
      </p:sp>
      <p:grpSp>
        <p:nvGrpSpPr>
          <p:cNvPr id="3" name="组合 2"/>
          <p:cNvGrpSpPr/>
          <p:nvPr/>
        </p:nvGrpSpPr>
        <p:grpSpPr>
          <a:xfrm>
            <a:off x="1781690" y="2348880"/>
            <a:ext cx="6123703" cy="4031699"/>
            <a:chOff x="2591780" y="2573905"/>
            <a:chExt cx="6123703" cy="4031699"/>
          </a:xfrm>
        </p:grpSpPr>
        <p:sp>
          <p:nvSpPr>
            <p:cNvPr id="27" name="TextBox 7"/>
            <p:cNvSpPr txBox="1"/>
            <p:nvPr/>
          </p:nvSpPr>
          <p:spPr>
            <a:xfrm>
              <a:off x="5994227" y="2777447"/>
              <a:ext cx="765085" cy="276999"/>
            </a:xfrm>
            <a:prstGeom prst="rect">
              <a:avLst/>
            </a:prstGeom>
            <a:noFill/>
          </p:spPr>
          <p:txBody>
            <a:bodyPr wrap="square" rtlCol="0">
              <a:spAutoFit/>
            </a:bodyPr>
            <a:lstStyle/>
            <a:p>
              <a:pPr algn="ctr"/>
              <a:r>
                <a:rPr lang="en-US" altLang="zh-CN" sz="1200" dirty="0">
                  <a:solidFill>
                    <a:schemeClr val="bg1"/>
                  </a:solidFill>
                  <a:latin typeface="HelveticaNeueLT Pro 43 LtEx"/>
                </a:rPr>
                <a:t>CMRR</a:t>
              </a:r>
              <a:endParaRPr lang="zh-CN" altLang="en-US" sz="1200" dirty="0">
                <a:solidFill>
                  <a:schemeClr val="bg1"/>
                </a:solidFill>
                <a:latin typeface="HelveticaNeueLT Pro 43 LtEx"/>
              </a:endParaRPr>
            </a:p>
          </p:txBody>
        </p:sp>
        <p:pic>
          <p:nvPicPr>
            <p:cNvPr id="58" name="图片 57"/>
            <p:cNvPicPr>
              <a:picLocks noChangeAspect="1"/>
            </p:cNvPicPr>
            <p:nvPr/>
          </p:nvPicPr>
          <p:blipFill rotWithShape="1">
            <a:blip r:embed="rId3">
              <a:extLst>
                <a:ext uri="{28A0092B-C50C-407E-A947-70E740481C1C}">
                  <a14:useLocalDpi xmlns:a14="http://schemas.microsoft.com/office/drawing/2010/main" val="0"/>
                </a:ext>
              </a:extLst>
            </a:blip>
            <a:srcRect r="42723" b="60532"/>
            <a:stretch/>
          </p:blipFill>
          <p:spPr>
            <a:xfrm>
              <a:off x="2591780" y="2573905"/>
              <a:ext cx="6123703" cy="2891908"/>
            </a:xfrm>
            <a:prstGeom prst="rect">
              <a:avLst/>
            </a:prstGeom>
            <a:ln>
              <a:solidFill>
                <a:schemeClr val="tx1"/>
              </a:solidFill>
            </a:ln>
          </p:spPr>
        </p:pic>
        <p:sp>
          <p:nvSpPr>
            <p:cNvPr id="61" name="圆角矩形 60"/>
            <p:cNvSpPr/>
            <p:nvPr/>
          </p:nvSpPr>
          <p:spPr>
            <a:xfrm>
              <a:off x="5742130" y="3248980"/>
              <a:ext cx="766120" cy="352445"/>
            </a:xfrm>
            <a:prstGeom prst="roundRect">
              <a:avLst/>
            </a:prstGeom>
            <a:noFill/>
            <a:ln w="28575">
              <a:solidFill>
                <a:srgbClr val="FFC61E"/>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schemeClr val="tx1"/>
                </a:solidFill>
              </a:endParaRPr>
            </a:p>
          </p:txBody>
        </p:sp>
        <p:cxnSp>
          <p:nvCxnSpPr>
            <p:cNvPr id="62" name="直接连接符 61"/>
            <p:cNvCxnSpPr/>
            <p:nvPr/>
          </p:nvCxnSpPr>
          <p:spPr>
            <a:xfrm>
              <a:off x="6125190" y="3601425"/>
              <a:ext cx="1817" cy="2104866"/>
            </a:xfrm>
            <a:prstGeom prst="line">
              <a:avLst/>
            </a:prstGeom>
            <a:solidFill>
              <a:schemeClr val="bg1"/>
            </a:solid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4877902" y="5705587"/>
              <a:ext cx="2498209" cy="900017"/>
            </a:xfrm>
            <a:prstGeom prst="rect">
              <a:avLst/>
            </a:prstGeom>
            <a:solidFill>
              <a:schemeClr val="bg1"/>
            </a:solid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solidFill>
                  <a:schemeClr val="tx1"/>
                </a:solidFill>
              </a:endParaRPr>
            </a:p>
          </p:txBody>
        </p:sp>
      </p:grpSp>
      <p:sp>
        <p:nvSpPr>
          <p:cNvPr id="64" name="矩形 63"/>
          <p:cNvSpPr/>
          <p:nvPr/>
        </p:nvSpPr>
        <p:spPr>
          <a:xfrm>
            <a:off x="4071173" y="5546531"/>
            <a:ext cx="2520280" cy="738664"/>
          </a:xfrm>
          <a:prstGeom prst="rect">
            <a:avLst/>
          </a:prstGeom>
        </p:spPr>
        <p:txBody>
          <a:bodyPr wrap="square">
            <a:spAutoFit/>
          </a:bodyPr>
          <a:lstStyle/>
          <a:p>
            <a:pPr algn="just"/>
            <a:r>
              <a:rPr lang="en-US" altLang="zh-CN" sz="1400" dirty="0">
                <a:latin typeface="HelveticaNeueLT Pro 43 LtEx" pitchFamily="34" charset="0"/>
              </a:rPr>
              <a:t>MDCF filter can be selected directly from filter drop-down menu on main interface.</a:t>
            </a:r>
            <a:endParaRPr lang="zh-CN" altLang="en-US" sz="1400" dirty="0"/>
          </a:p>
        </p:txBody>
      </p:sp>
      <p:grpSp>
        <p:nvGrpSpPr>
          <p:cNvPr id="94" name="组合 93"/>
          <p:cNvGrpSpPr/>
          <p:nvPr/>
        </p:nvGrpSpPr>
        <p:grpSpPr>
          <a:xfrm>
            <a:off x="319298" y="1358770"/>
            <a:ext cx="1138406" cy="1107385"/>
            <a:chOff x="-108520" y="3176710"/>
            <a:chExt cx="1454807" cy="1242400"/>
          </a:xfrm>
        </p:grpSpPr>
        <p:grpSp>
          <p:nvGrpSpPr>
            <p:cNvPr id="95" name="组合 94"/>
            <p:cNvGrpSpPr/>
            <p:nvPr/>
          </p:nvGrpSpPr>
          <p:grpSpPr>
            <a:xfrm>
              <a:off x="-108520" y="3176710"/>
              <a:ext cx="1454807" cy="1242400"/>
              <a:chOff x="289149" y="1086573"/>
              <a:chExt cx="1120588" cy="1120588"/>
            </a:xfrm>
          </p:grpSpPr>
          <p:sp>
            <p:nvSpPr>
              <p:cNvPr id="103" name="矩形 102"/>
              <p:cNvSpPr/>
              <p:nvPr/>
            </p:nvSpPr>
            <p:spPr>
              <a:xfrm>
                <a:off x="361361" y="1442151"/>
                <a:ext cx="967830" cy="348813"/>
              </a:xfrm>
              <a:prstGeom prst="rect">
                <a:avLst/>
              </a:prstGeom>
            </p:spPr>
            <p:txBody>
              <a:bodyPr wrap="none">
                <a:spAutoFit/>
              </a:bodyPr>
              <a:lstStyle/>
              <a:p>
                <a:pPr algn="ctr">
                  <a:lnSpc>
                    <a:spcPts val="1000"/>
                  </a:lnSpc>
                  <a:defRPr/>
                </a:pPr>
                <a:r>
                  <a:rPr lang="en-US" altLang="zh-CN" sz="2400" b="1" dirty="0">
                    <a:solidFill>
                      <a:schemeClr val="bg1"/>
                    </a:solidFill>
                    <a:latin typeface="HelveticaNeueLT Pro 45 Lt" pitchFamily="34" charset="0"/>
                    <a:ea typeface="Segoe UI" pitchFamily="34" charset="0"/>
                    <a:cs typeface="Segoe UI" pitchFamily="34" charset="0"/>
                  </a:rPr>
                  <a:t> </a:t>
                </a:r>
                <a:r>
                  <a:rPr lang="en-US" altLang="zh-CN" sz="2000" b="1" dirty="0">
                    <a:solidFill>
                      <a:schemeClr val="bg1"/>
                    </a:solidFill>
                    <a:latin typeface="HelveticaNeueLT Pro 45 Lt" pitchFamily="34" charset="0"/>
                    <a:ea typeface="Segoe UI" pitchFamily="34" charset="0"/>
                    <a:cs typeface="Segoe UI" pitchFamily="34" charset="0"/>
                  </a:rPr>
                  <a:t>10</a:t>
                </a:r>
                <a:r>
                  <a:rPr lang="en-US" altLang="zh-CN" dirty="0">
                    <a:solidFill>
                      <a:schemeClr val="bg1"/>
                    </a:solidFill>
                    <a:latin typeface="HelveticaNeueLT Pro 45 Lt" pitchFamily="34" charset="0"/>
                    <a:ea typeface="Segoe UI" pitchFamily="34" charset="0"/>
                    <a:cs typeface="Segoe UI" pitchFamily="34" charset="0"/>
                  </a:rPr>
                  <a:t> </a:t>
                </a:r>
              </a:p>
              <a:p>
                <a:pPr algn="ctr">
                  <a:lnSpc>
                    <a:spcPts val="1000"/>
                  </a:lnSpc>
                  <a:defRPr/>
                </a:pPr>
                <a:r>
                  <a:rPr lang="en-US" altLang="zh-CN" sz="1400" dirty="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grpSp>
            <p:nvGrpSpPr>
              <p:cNvPr id="104" name="组合 103"/>
              <p:cNvGrpSpPr/>
              <p:nvPr/>
            </p:nvGrpSpPr>
            <p:grpSpPr>
              <a:xfrm>
                <a:off x="289149" y="1086573"/>
                <a:ext cx="1120588" cy="1120588"/>
                <a:chOff x="551235" y="4399505"/>
                <a:chExt cx="1120588" cy="1120588"/>
              </a:xfrm>
            </p:grpSpPr>
            <p:sp>
              <p:nvSpPr>
                <p:cNvPr id="116" name="圆角矩形 115"/>
                <p:cNvSpPr/>
                <p:nvPr/>
              </p:nvSpPr>
              <p:spPr bwMode="auto">
                <a:xfrm>
                  <a:off x="551235" y="4399505"/>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a:ln>
                      <a:noFill/>
                    </a:ln>
                    <a:solidFill>
                      <a:schemeClr val="tx1"/>
                    </a:solidFill>
                    <a:effectLst/>
                    <a:latin typeface="HelveticaNeueLT Pro 45 Lt" pitchFamily="34" charset="0"/>
                    <a:ea typeface="宋体" pitchFamily="2" charset="-122"/>
                  </a:endParaRPr>
                </a:p>
              </p:txBody>
            </p:sp>
            <p:sp>
              <p:nvSpPr>
                <p:cNvPr id="117" name="矩形 116"/>
                <p:cNvSpPr/>
                <p:nvPr/>
              </p:nvSpPr>
              <p:spPr>
                <a:xfrm>
                  <a:off x="819326" y="4446677"/>
                  <a:ext cx="591509" cy="360881"/>
                </a:xfrm>
                <a:prstGeom prst="rect">
                  <a:avLst/>
                </a:prstGeom>
              </p:spPr>
              <p:txBody>
                <a:bodyPr wrap="none">
                  <a:spAutoFit/>
                </a:bodyPr>
                <a:lstStyle/>
                <a:p>
                  <a:pPr algn="ctr">
                    <a:lnSpc>
                      <a:spcPts val="1200"/>
                    </a:lnSpc>
                    <a:defRPr/>
                  </a:pPr>
                  <a:r>
                    <a:rPr lang="en-US" altLang="zh-CN" sz="1400" b="1" dirty="0"/>
                    <a:t>MDCF</a:t>
                  </a:r>
                </a:p>
                <a:p>
                  <a:pPr algn="ctr">
                    <a:lnSpc>
                      <a:spcPts val="1200"/>
                    </a:lnSpc>
                    <a:defRPr/>
                  </a:pPr>
                  <a:r>
                    <a:rPr lang="en-US" altLang="zh-CN" sz="1400" b="1" dirty="0"/>
                    <a:t>Filter</a:t>
                  </a:r>
                </a:p>
              </p:txBody>
            </p:sp>
          </p:grpSp>
          <p:cxnSp>
            <p:nvCxnSpPr>
              <p:cNvPr id="105" name="直接连接符 104"/>
              <p:cNvCxnSpPr/>
              <p:nvPr/>
            </p:nvCxnSpPr>
            <p:spPr>
              <a:xfrm flipH="1" flipV="1">
                <a:off x="520952" y="1918873"/>
                <a:ext cx="22012" cy="37852"/>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501743" y="1918873"/>
                <a:ext cx="19209" cy="3884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658162" y="1953026"/>
                <a:ext cx="28813" cy="37897"/>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828237" y="1912428"/>
                <a:ext cx="22012" cy="37852"/>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809028" y="1912428"/>
                <a:ext cx="19209" cy="3884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690033" y="1954897"/>
                <a:ext cx="118995" cy="1"/>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850248" y="1565538"/>
                <a:ext cx="67254" cy="390104"/>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sp>
            <p:nvSpPr>
              <p:cNvPr id="112" name="弧形 111"/>
              <p:cNvSpPr/>
              <p:nvPr/>
            </p:nvSpPr>
            <p:spPr>
              <a:xfrm rot="19980000">
                <a:off x="901983" y="1555672"/>
                <a:ext cx="48376" cy="21958"/>
              </a:xfrm>
              <a:prstGeom prst="arc">
                <a:avLst/>
              </a:prstGeom>
              <a:noFill/>
              <a:ln w="28575" cap="rnd">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3" name="直接连接符 112"/>
              <p:cNvCxnSpPr/>
              <p:nvPr/>
            </p:nvCxnSpPr>
            <p:spPr>
              <a:xfrm flipH="1" flipV="1">
                <a:off x="947887" y="1559825"/>
                <a:ext cx="36584" cy="395817"/>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543395" y="1718810"/>
                <a:ext cx="67254" cy="24177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610649" y="1718810"/>
                <a:ext cx="47513" cy="272113"/>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96" name="直接连接符 95"/>
            <p:cNvCxnSpPr/>
            <p:nvPr/>
          </p:nvCxnSpPr>
          <p:spPr>
            <a:xfrm flipV="1">
              <a:off x="796583" y="4102606"/>
              <a:ext cx="19209" cy="3884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005641" y="3903462"/>
              <a:ext cx="67254" cy="24177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818924" y="4102843"/>
              <a:ext cx="19209" cy="35248"/>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077453" y="3903462"/>
              <a:ext cx="74185" cy="242269"/>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1154597" y="4100455"/>
              <a:ext cx="19209" cy="3884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1178403" y="4098007"/>
              <a:ext cx="19209" cy="35248"/>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846112" y="4145730"/>
              <a:ext cx="154486" cy="1"/>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439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a:solidFill>
                  <a:srgbClr val="F99B0C"/>
                </a:solidFill>
                <a:latin typeface="HelveticaNeueLT Pro 43 LtEx" pitchFamily="34" charset="0"/>
                <a:ea typeface="微软雅黑" pitchFamily="34" charset="-122"/>
                <a:cs typeface="Arial" pitchFamily="34" charset="0"/>
              </a:rPr>
              <a:t>MDCF Filter for Improved Signal Quality</a:t>
            </a:r>
          </a:p>
        </p:txBody>
      </p:sp>
      <p:sp>
        <p:nvSpPr>
          <p:cNvPr id="28" name="TextBox 6"/>
          <p:cNvSpPr txBox="1"/>
          <p:nvPr/>
        </p:nvSpPr>
        <p:spPr>
          <a:xfrm>
            <a:off x="1645212" y="1256209"/>
            <a:ext cx="7245805" cy="830997"/>
          </a:xfrm>
          <a:prstGeom prst="rect">
            <a:avLst/>
          </a:prstGeom>
          <a:noFill/>
        </p:spPr>
        <p:txBody>
          <a:bodyPr wrap="square" rtlCol="0">
            <a:spAutoFit/>
          </a:bodyPr>
          <a:lstStyle>
            <a:defPPr>
              <a:defRPr lang="zh-CN"/>
            </a:defPPr>
            <a:lvl1pPr>
              <a:defRPr sz="1600">
                <a:latin typeface="HelveticaNeueLT Pro 43 LtEx"/>
              </a:defRPr>
            </a:lvl1pPr>
          </a:lstStyle>
          <a:p>
            <a:pPr marL="285750" indent="-285750" algn="just">
              <a:buClr>
                <a:srgbClr val="26D07C"/>
              </a:buClr>
              <a:buFont typeface="Wingdings" pitchFamily="2" charset="2"/>
              <a:buChar char="n"/>
            </a:pPr>
            <a:r>
              <a:rPr lang="en-US" altLang="zh-CN" b="1" dirty="0">
                <a:latin typeface="HelveticaNeueLT Pro 43 LtEx" pitchFamily="34" charset="0"/>
              </a:rPr>
              <a:t>Improved Signal Quality</a:t>
            </a:r>
          </a:p>
          <a:p>
            <a:pPr algn="just">
              <a:buClr>
                <a:srgbClr val="0274C5"/>
              </a:buClr>
            </a:pPr>
            <a:r>
              <a:rPr lang="en-US" altLang="zh-CN" dirty="0"/>
              <a:t>Once the MDCF filter is applied during the stress </a:t>
            </a:r>
            <a:r>
              <a:rPr lang="en-US" altLang="zh-CN" dirty="0" err="1"/>
              <a:t>ECG</a:t>
            </a:r>
            <a:r>
              <a:rPr lang="en-US" altLang="zh-CN" dirty="0"/>
              <a:t> test, the </a:t>
            </a:r>
            <a:r>
              <a:rPr lang="en-US" altLang="zh-CN" dirty="0" err="1"/>
              <a:t>EMG</a:t>
            </a:r>
            <a:r>
              <a:rPr lang="en-US" altLang="zh-CN" dirty="0"/>
              <a:t> noise</a:t>
            </a:r>
          </a:p>
          <a:p>
            <a:pPr algn="just">
              <a:buClr>
                <a:srgbClr val="0274C5"/>
              </a:buClr>
            </a:pPr>
            <a:r>
              <a:rPr lang="en-US" altLang="zh-CN" dirty="0">
                <a:latin typeface="HelveticaNeueLT Pro 43 LtEx" pitchFamily="34" charset="0"/>
              </a:rPr>
              <a:t>will be significantly reduced.  </a:t>
            </a:r>
          </a:p>
        </p:txBody>
      </p:sp>
      <p:grpSp>
        <p:nvGrpSpPr>
          <p:cNvPr id="33" name="组合 32"/>
          <p:cNvGrpSpPr/>
          <p:nvPr/>
        </p:nvGrpSpPr>
        <p:grpSpPr>
          <a:xfrm>
            <a:off x="319298" y="1358770"/>
            <a:ext cx="1138406" cy="1107385"/>
            <a:chOff x="-108520" y="3176710"/>
            <a:chExt cx="1454807" cy="1242400"/>
          </a:xfrm>
        </p:grpSpPr>
        <p:grpSp>
          <p:nvGrpSpPr>
            <p:cNvPr id="35" name="组合 34"/>
            <p:cNvGrpSpPr/>
            <p:nvPr/>
          </p:nvGrpSpPr>
          <p:grpSpPr>
            <a:xfrm>
              <a:off x="-108520" y="3176710"/>
              <a:ext cx="1454807" cy="1242400"/>
              <a:chOff x="289149" y="1086573"/>
              <a:chExt cx="1120588" cy="1120588"/>
            </a:xfrm>
          </p:grpSpPr>
          <p:sp>
            <p:nvSpPr>
              <p:cNvPr id="57" name="矩形 56"/>
              <p:cNvSpPr/>
              <p:nvPr/>
            </p:nvSpPr>
            <p:spPr>
              <a:xfrm>
                <a:off x="361361" y="1442151"/>
                <a:ext cx="967830" cy="348813"/>
              </a:xfrm>
              <a:prstGeom prst="rect">
                <a:avLst/>
              </a:prstGeom>
            </p:spPr>
            <p:txBody>
              <a:bodyPr wrap="none">
                <a:spAutoFit/>
              </a:bodyPr>
              <a:lstStyle/>
              <a:p>
                <a:pPr algn="ctr">
                  <a:lnSpc>
                    <a:spcPts val="1000"/>
                  </a:lnSpc>
                  <a:defRPr/>
                </a:pPr>
                <a:r>
                  <a:rPr lang="en-US" altLang="zh-CN" sz="2400" b="1" dirty="0">
                    <a:solidFill>
                      <a:schemeClr val="bg1"/>
                    </a:solidFill>
                    <a:latin typeface="HelveticaNeueLT Pro 45 Lt" pitchFamily="34" charset="0"/>
                    <a:ea typeface="Segoe UI" pitchFamily="34" charset="0"/>
                    <a:cs typeface="Segoe UI" pitchFamily="34" charset="0"/>
                  </a:rPr>
                  <a:t> </a:t>
                </a:r>
                <a:r>
                  <a:rPr lang="en-US" altLang="zh-CN" sz="2000" b="1" dirty="0">
                    <a:solidFill>
                      <a:schemeClr val="bg1"/>
                    </a:solidFill>
                    <a:latin typeface="HelveticaNeueLT Pro 45 Lt" pitchFamily="34" charset="0"/>
                    <a:ea typeface="Segoe UI" pitchFamily="34" charset="0"/>
                    <a:cs typeface="Segoe UI" pitchFamily="34" charset="0"/>
                  </a:rPr>
                  <a:t>10</a:t>
                </a:r>
                <a:r>
                  <a:rPr lang="en-US" altLang="zh-CN" dirty="0">
                    <a:solidFill>
                      <a:schemeClr val="bg1"/>
                    </a:solidFill>
                    <a:latin typeface="HelveticaNeueLT Pro 45 Lt" pitchFamily="34" charset="0"/>
                    <a:ea typeface="Segoe UI" pitchFamily="34" charset="0"/>
                    <a:cs typeface="Segoe UI" pitchFamily="34" charset="0"/>
                  </a:rPr>
                  <a:t> </a:t>
                </a:r>
              </a:p>
              <a:p>
                <a:pPr algn="ctr">
                  <a:lnSpc>
                    <a:spcPts val="1000"/>
                  </a:lnSpc>
                  <a:defRPr/>
                </a:pPr>
                <a:r>
                  <a:rPr lang="en-US" altLang="zh-CN" sz="1400" dirty="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grpSp>
            <p:nvGrpSpPr>
              <p:cNvPr id="59" name="组合 58"/>
              <p:cNvGrpSpPr/>
              <p:nvPr/>
            </p:nvGrpSpPr>
            <p:grpSpPr>
              <a:xfrm>
                <a:off x="289149" y="1086573"/>
                <a:ext cx="1120588" cy="1120588"/>
                <a:chOff x="551235" y="4399505"/>
                <a:chExt cx="1120588" cy="1120588"/>
              </a:xfrm>
            </p:grpSpPr>
            <p:sp>
              <p:nvSpPr>
                <p:cNvPr id="75" name="圆角矩形 74"/>
                <p:cNvSpPr/>
                <p:nvPr/>
              </p:nvSpPr>
              <p:spPr bwMode="auto">
                <a:xfrm>
                  <a:off x="551235" y="4399505"/>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a:ln>
                      <a:noFill/>
                    </a:ln>
                    <a:solidFill>
                      <a:schemeClr val="tx1"/>
                    </a:solidFill>
                    <a:effectLst/>
                    <a:latin typeface="HelveticaNeueLT Pro 45 Lt" pitchFamily="34" charset="0"/>
                    <a:ea typeface="宋体" pitchFamily="2" charset="-122"/>
                  </a:endParaRPr>
                </a:p>
              </p:txBody>
            </p:sp>
            <p:sp>
              <p:nvSpPr>
                <p:cNvPr id="76" name="矩形 75"/>
                <p:cNvSpPr/>
                <p:nvPr/>
              </p:nvSpPr>
              <p:spPr>
                <a:xfrm>
                  <a:off x="819326" y="4446677"/>
                  <a:ext cx="591509" cy="360881"/>
                </a:xfrm>
                <a:prstGeom prst="rect">
                  <a:avLst/>
                </a:prstGeom>
              </p:spPr>
              <p:txBody>
                <a:bodyPr wrap="none">
                  <a:spAutoFit/>
                </a:bodyPr>
                <a:lstStyle/>
                <a:p>
                  <a:pPr algn="ctr">
                    <a:lnSpc>
                      <a:spcPts val="1200"/>
                    </a:lnSpc>
                    <a:defRPr/>
                  </a:pPr>
                  <a:r>
                    <a:rPr lang="en-US" altLang="zh-CN" sz="1400" b="1" dirty="0"/>
                    <a:t>MDCF</a:t>
                  </a:r>
                </a:p>
                <a:p>
                  <a:pPr algn="ctr">
                    <a:lnSpc>
                      <a:spcPts val="1200"/>
                    </a:lnSpc>
                    <a:defRPr/>
                  </a:pPr>
                  <a:r>
                    <a:rPr lang="en-US" altLang="zh-CN" sz="1400" b="1" dirty="0"/>
                    <a:t>Filter</a:t>
                  </a:r>
                </a:p>
              </p:txBody>
            </p:sp>
          </p:grpSp>
          <p:cxnSp>
            <p:nvCxnSpPr>
              <p:cNvPr id="60" name="直接连接符 59"/>
              <p:cNvCxnSpPr/>
              <p:nvPr/>
            </p:nvCxnSpPr>
            <p:spPr>
              <a:xfrm flipH="1" flipV="1">
                <a:off x="520952" y="1918873"/>
                <a:ext cx="22012" cy="37852"/>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01743" y="1918873"/>
                <a:ext cx="19209" cy="3884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658162" y="1953026"/>
                <a:ext cx="28813" cy="37897"/>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828237" y="1912428"/>
                <a:ext cx="22012" cy="37852"/>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809028" y="1912428"/>
                <a:ext cx="19209" cy="3884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690033" y="1954897"/>
                <a:ext cx="118995" cy="1"/>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850248" y="1565538"/>
                <a:ext cx="67254" cy="390104"/>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sp>
            <p:nvSpPr>
              <p:cNvPr id="71" name="弧形 70"/>
              <p:cNvSpPr/>
              <p:nvPr/>
            </p:nvSpPr>
            <p:spPr>
              <a:xfrm rot="19980000">
                <a:off x="901983" y="1555672"/>
                <a:ext cx="48376" cy="21958"/>
              </a:xfrm>
              <a:prstGeom prst="arc">
                <a:avLst/>
              </a:prstGeom>
              <a:noFill/>
              <a:ln w="28575" cap="rnd">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2" name="直接连接符 71"/>
              <p:cNvCxnSpPr/>
              <p:nvPr/>
            </p:nvCxnSpPr>
            <p:spPr>
              <a:xfrm flipH="1" flipV="1">
                <a:off x="947887" y="1559825"/>
                <a:ext cx="36584" cy="395817"/>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543395" y="1718810"/>
                <a:ext cx="67254" cy="24177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10649" y="1718810"/>
                <a:ext cx="47513" cy="272113"/>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6" name="直接连接符 35"/>
            <p:cNvCxnSpPr/>
            <p:nvPr/>
          </p:nvCxnSpPr>
          <p:spPr>
            <a:xfrm flipV="1">
              <a:off x="796583" y="4102606"/>
              <a:ext cx="19209" cy="3884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1005641" y="3903462"/>
              <a:ext cx="67254" cy="24177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18924" y="4102843"/>
              <a:ext cx="19209" cy="35248"/>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077453" y="3903462"/>
              <a:ext cx="74185" cy="242269"/>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154597" y="4100455"/>
              <a:ext cx="19209" cy="3884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178403" y="4098007"/>
              <a:ext cx="19209" cy="35248"/>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846112" y="4145730"/>
              <a:ext cx="154486" cy="1"/>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027"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835" y="2275273"/>
            <a:ext cx="5045587" cy="163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835" y="4232095"/>
            <a:ext cx="5045587" cy="15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矩形 76"/>
          <p:cNvSpPr/>
          <p:nvPr/>
        </p:nvSpPr>
        <p:spPr>
          <a:xfrm>
            <a:off x="1740358" y="2181264"/>
            <a:ext cx="6477048" cy="37680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stCxn id="77" idx="1"/>
            <a:endCxn id="77" idx="3"/>
          </p:cNvCxnSpPr>
          <p:nvPr/>
        </p:nvCxnSpPr>
        <p:spPr>
          <a:xfrm>
            <a:off x="1740358" y="4065272"/>
            <a:ext cx="647704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748243" y="2886591"/>
            <a:ext cx="1346477" cy="584775"/>
          </a:xfrm>
          <a:prstGeom prst="rect">
            <a:avLst/>
          </a:prstGeom>
          <a:noFill/>
        </p:spPr>
        <p:txBody>
          <a:bodyPr wrap="square" rtlCol="0">
            <a:spAutoFit/>
          </a:bodyPr>
          <a:lstStyle/>
          <a:p>
            <a:r>
              <a:rPr lang="en-US" altLang="zh-CN" sz="1600" b="1" dirty="0">
                <a:latin typeface="HelveticaNeueLT Pro 23 UltLtEx"/>
              </a:rPr>
              <a:t>Without</a:t>
            </a:r>
          </a:p>
          <a:p>
            <a:r>
              <a:rPr lang="en-US" altLang="zh-CN" sz="1600" b="1" dirty="0">
                <a:latin typeface="HelveticaNeueLT Pro 23 UltLtEx"/>
              </a:rPr>
              <a:t>MDCF Filter</a:t>
            </a:r>
            <a:endParaRPr lang="zh-CN" altLang="en-US" sz="1600" b="1" dirty="0">
              <a:latin typeface="HelveticaNeueLT Pro 23 UltLtEx"/>
            </a:endParaRPr>
          </a:p>
        </p:txBody>
      </p:sp>
      <p:sp>
        <p:nvSpPr>
          <p:cNvPr id="78" name="文本框 77"/>
          <p:cNvSpPr txBox="1"/>
          <p:nvPr/>
        </p:nvSpPr>
        <p:spPr>
          <a:xfrm>
            <a:off x="1819815" y="4454565"/>
            <a:ext cx="1346477" cy="584775"/>
          </a:xfrm>
          <a:prstGeom prst="rect">
            <a:avLst/>
          </a:prstGeom>
          <a:noFill/>
        </p:spPr>
        <p:txBody>
          <a:bodyPr wrap="square" rtlCol="0">
            <a:spAutoFit/>
          </a:bodyPr>
          <a:lstStyle/>
          <a:p>
            <a:r>
              <a:rPr lang="en-US" altLang="zh-CN" sz="1600" b="1" dirty="0">
                <a:latin typeface="HelveticaNeueLT Pro 23 UltLtEx"/>
              </a:rPr>
              <a:t>With MDCF Filter</a:t>
            </a:r>
            <a:endParaRPr lang="zh-CN" altLang="en-US" sz="1600" b="1" dirty="0">
              <a:latin typeface="HelveticaNeueLT Pro 23 UltLtEx"/>
            </a:endParaRPr>
          </a:p>
        </p:txBody>
      </p:sp>
    </p:spTree>
    <p:extLst>
      <p:ext uri="{BB962C8B-B14F-4D97-AF65-F5344CB8AC3E}">
        <p14:creationId xmlns:p14="http://schemas.microsoft.com/office/powerpoint/2010/main" val="390321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235" y="279649"/>
            <a:ext cx="8858275" cy="516377"/>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0274C5"/>
                </a:solidFill>
                <a:latin typeface="HelveticaNeueLT Pro 43 LtEx" pitchFamily="34" charset="0"/>
                <a:ea typeface="微软雅黑" pitchFamily="34" charset="-122"/>
                <a:cs typeface="Arial" pitchFamily="34" charset="0"/>
              </a:defRPr>
            </a:lvl1pPr>
          </a:lstStyle>
          <a:p>
            <a:r>
              <a:rPr lang="en-US" altLang="zh-CN" dirty="0">
                <a:solidFill>
                  <a:srgbClr val="F99B0C"/>
                </a:solidFill>
              </a:rPr>
              <a:t>Be Aware of Small Changes</a:t>
            </a:r>
          </a:p>
        </p:txBody>
      </p:sp>
      <p:sp>
        <p:nvSpPr>
          <p:cNvPr id="6" name="TextBox 5"/>
          <p:cNvSpPr txBox="1"/>
          <p:nvPr/>
        </p:nvSpPr>
        <p:spPr>
          <a:xfrm>
            <a:off x="1619109" y="1076310"/>
            <a:ext cx="7318376" cy="1077218"/>
          </a:xfrm>
          <a:prstGeom prst="rect">
            <a:avLst/>
          </a:prstGeom>
          <a:noFill/>
        </p:spPr>
        <p:txBody>
          <a:bodyPr wrap="square" rtlCol="0">
            <a:spAutoFit/>
          </a:bodyPr>
          <a:lstStyle/>
          <a:p>
            <a:pPr marL="285750" indent="-285750" algn="just">
              <a:buClr>
                <a:schemeClr val="bg1">
                  <a:lumMod val="95000"/>
                </a:schemeClr>
              </a:buClr>
              <a:buFont typeface="Wingdings" pitchFamily="2" charset="2"/>
              <a:buChar char="n"/>
            </a:pPr>
            <a:r>
              <a:rPr lang="en-US" altLang="zh-CN" sz="1600" b="1" dirty="0">
                <a:latin typeface="HelveticaNeueLT Pro 43 LtEx" pitchFamily="34" charset="0"/>
              </a:rPr>
              <a:t>Real-time ST Indication</a:t>
            </a:r>
          </a:p>
          <a:p>
            <a:pPr algn="just">
              <a:buClr>
                <a:srgbClr val="F99B0C"/>
              </a:buClr>
            </a:pPr>
            <a:r>
              <a:rPr lang="en-US" altLang="zh-CN" sz="1600" dirty="0">
                <a:latin typeface="HelveticaNeueLT Pro 43 LtEx" pitchFamily="34" charset="0"/>
              </a:rPr>
              <a:t>The ST comparison graph on the right is refreshing in every 10 seconds, displaying in magnified, template or trend mode, through which clinician can easily catch the ST anomalies and morphology changes. </a:t>
            </a:r>
          </a:p>
        </p:txBody>
      </p:sp>
      <p:grpSp>
        <p:nvGrpSpPr>
          <p:cNvPr id="4" name="组合 3"/>
          <p:cNvGrpSpPr/>
          <p:nvPr/>
        </p:nvGrpSpPr>
        <p:grpSpPr>
          <a:xfrm>
            <a:off x="296525" y="2356243"/>
            <a:ext cx="3956054" cy="4313117"/>
            <a:chOff x="4441372" y="2230543"/>
            <a:chExt cx="3956054" cy="4313117"/>
          </a:xfrm>
        </p:grpSpPr>
        <p:pic>
          <p:nvPicPr>
            <p:cNvPr id="3074" name="Picture 2" descr="C:\Users\huhaixiao\Desktop\STRESS\1\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910" t="2911" r="-1"/>
            <a:stretch/>
          </p:blipFill>
          <p:spPr bwMode="auto">
            <a:xfrm>
              <a:off x="4441372" y="2230543"/>
              <a:ext cx="3956054" cy="431311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4441372" y="2230544"/>
              <a:ext cx="3956054" cy="4305988"/>
            </a:xfrm>
            <a:prstGeom prst="rect">
              <a:avLst/>
            </a:prstGeom>
            <a:solidFill>
              <a:schemeClr val="bg1">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descr="C:\Users\huhaixiao\Desktop\STRESS\1\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985" t="11878" r="1930" b="17510"/>
            <a:stretch/>
          </p:blipFill>
          <p:spPr bwMode="auto">
            <a:xfrm>
              <a:off x="6184560" y="2638910"/>
              <a:ext cx="2060125" cy="3136900"/>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15"/>
            <p:cNvSpPr/>
            <p:nvPr/>
          </p:nvSpPr>
          <p:spPr>
            <a:xfrm>
              <a:off x="6184560" y="2638909"/>
              <a:ext cx="2060125" cy="3136901"/>
            </a:xfrm>
            <a:prstGeom prst="roundRect">
              <a:avLst>
                <a:gd name="adj" fmla="val 22"/>
              </a:avLst>
            </a:prstGeom>
            <a:noFill/>
            <a:ln w="28575">
              <a:solidFill>
                <a:srgbClr val="26D07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schemeClr val="tx1"/>
                </a:solidFill>
              </a:endParaRPr>
            </a:p>
          </p:txBody>
        </p:sp>
      </p:grpSp>
      <p:grpSp>
        <p:nvGrpSpPr>
          <p:cNvPr id="19" name="组合 18"/>
          <p:cNvGrpSpPr/>
          <p:nvPr/>
        </p:nvGrpSpPr>
        <p:grpSpPr>
          <a:xfrm>
            <a:off x="4492095" y="2764608"/>
            <a:ext cx="2060125" cy="3136901"/>
            <a:chOff x="4665700" y="2795030"/>
            <a:chExt cx="2060125" cy="3136901"/>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425" y="2802650"/>
              <a:ext cx="2057400" cy="311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圆角矩形 20"/>
            <p:cNvSpPr/>
            <p:nvPr/>
          </p:nvSpPr>
          <p:spPr>
            <a:xfrm>
              <a:off x="4665700" y="2795030"/>
              <a:ext cx="2060125" cy="3136901"/>
            </a:xfrm>
            <a:prstGeom prst="roundRect">
              <a:avLst>
                <a:gd name="adj" fmla="val 22"/>
              </a:avLst>
            </a:prstGeom>
            <a:noFill/>
            <a:ln w="28575">
              <a:solidFill>
                <a:srgbClr val="26D07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schemeClr val="tx1"/>
                </a:solidFill>
              </a:endParaRPr>
            </a:p>
          </p:txBody>
        </p:sp>
      </p:grpSp>
      <p:grpSp>
        <p:nvGrpSpPr>
          <p:cNvPr id="20" name="组合 19"/>
          <p:cNvGrpSpPr/>
          <p:nvPr/>
        </p:nvGrpSpPr>
        <p:grpSpPr>
          <a:xfrm>
            <a:off x="6687235" y="2753925"/>
            <a:ext cx="2108130" cy="3136901"/>
            <a:chOff x="6687235" y="2753925"/>
            <a:chExt cx="2108130" cy="3136901"/>
          </a:xfrm>
        </p:grpSpPr>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7235" y="2768515"/>
              <a:ext cx="2108130"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圆角矩形 23"/>
            <p:cNvSpPr/>
            <p:nvPr/>
          </p:nvSpPr>
          <p:spPr>
            <a:xfrm>
              <a:off x="6687235" y="2753925"/>
              <a:ext cx="2108130" cy="3136901"/>
            </a:xfrm>
            <a:prstGeom prst="roundRect">
              <a:avLst>
                <a:gd name="adj" fmla="val 22"/>
              </a:avLst>
            </a:prstGeom>
            <a:noFill/>
            <a:ln w="28575">
              <a:solidFill>
                <a:srgbClr val="26D07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schemeClr val="tx1"/>
                </a:solidFill>
              </a:endParaRPr>
            </a:p>
          </p:txBody>
        </p:sp>
      </p:grpSp>
      <p:grpSp>
        <p:nvGrpSpPr>
          <p:cNvPr id="101" name="组合 100"/>
          <p:cNvGrpSpPr/>
          <p:nvPr/>
        </p:nvGrpSpPr>
        <p:grpSpPr>
          <a:xfrm>
            <a:off x="248763" y="1076310"/>
            <a:ext cx="1214244" cy="1154233"/>
            <a:chOff x="248763" y="1076310"/>
            <a:chExt cx="1214244" cy="1154233"/>
          </a:xfrm>
        </p:grpSpPr>
        <p:sp>
          <p:nvSpPr>
            <p:cNvPr id="7" name="圆角矩形 6"/>
            <p:cNvSpPr/>
            <p:nvPr/>
          </p:nvSpPr>
          <p:spPr bwMode="auto">
            <a:xfrm>
              <a:off x="290372" y="1076310"/>
              <a:ext cx="1120588" cy="1120589"/>
            </a:xfrm>
            <a:prstGeom prst="round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u="none" strike="noStrike" cap="none" normalizeH="0" baseline="0" dirty="0">
                <a:ln>
                  <a:noFill/>
                </a:ln>
                <a:solidFill>
                  <a:schemeClr val="bg1"/>
                </a:solidFill>
                <a:ea typeface="微软雅黑" pitchFamily="34" charset="-122"/>
              </a:endParaRPr>
            </a:p>
          </p:txBody>
        </p:sp>
        <p:sp>
          <p:nvSpPr>
            <p:cNvPr id="8" name="TextBox 7"/>
            <p:cNvSpPr txBox="1"/>
            <p:nvPr/>
          </p:nvSpPr>
          <p:spPr>
            <a:xfrm>
              <a:off x="248763" y="1821520"/>
              <a:ext cx="1214244" cy="409023"/>
            </a:xfrm>
            <a:prstGeom prst="rect">
              <a:avLst/>
            </a:prstGeom>
            <a:noFill/>
            <a:ln>
              <a:noFill/>
            </a:ln>
          </p:spPr>
          <p:txBody>
            <a:bodyPr wrap="square" rtlCol="0">
              <a:spAutoFit/>
            </a:bodyPr>
            <a:lstStyle/>
            <a:p>
              <a:pPr algn="ctr">
                <a:lnSpc>
                  <a:spcPts val="1200"/>
                </a:lnSpc>
              </a:pPr>
              <a:r>
                <a:rPr lang="en-US" altLang="zh-CN" sz="1400" b="1" dirty="0"/>
                <a:t>Real-time </a:t>
              </a:r>
            </a:p>
            <a:p>
              <a:pPr algn="ctr">
                <a:lnSpc>
                  <a:spcPts val="1200"/>
                </a:lnSpc>
              </a:pPr>
              <a:r>
                <a:rPr lang="en-US" altLang="zh-CN" sz="1400" b="1" dirty="0"/>
                <a:t>ST Indication</a:t>
              </a:r>
              <a:endParaRPr lang="zh-CN" altLang="en-US" sz="1400" b="1" dirty="0"/>
            </a:p>
          </p:txBody>
        </p:sp>
        <p:cxnSp>
          <p:nvCxnSpPr>
            <p:cNvPr id="37" name="直接连接符 36"/>
            <p:cNvCxnSpPr/>
            <p:nvPr/>
          </p:nvCxnSpPr>
          <p:spPr>
            <a:xfrm flipV="1">
              <a:off x="728151" y="1215912"/>
              <a:ext cx="67254" cy="447299"/>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弧形 37"/>
            <p:cNvSpPr/>
            <p:nvPr/>
          </p:nvSpPr>
          <p:spPr>
            <a:xfrm rot="19980000">
              <a:off x="779886" y="1206046"/>
              <a:ext cx="48376" cy="21958"/>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9" name="直接连接符 38"/>
            <p:cNvCxnSpPr/>
            <p:nvPr/>
          </p:nvCxnSpPr>
          <p:spPr>
            <a:xfrm flipH="1" flipV="1">
              <a:off x="825790" y="1210199"/>
              <a:ext cx="36062" cy="395817"/>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弧形 39"/>
            <p:cNvSpPr/>
            <p:nvPr/>
          </p:nvSpPr>
          <p:spPr>
            <a:xfrm rot="2418178" flipV="1">
              <a:off x="887420" y="1671490"/>
              <a:ext cx="39028" cy="36596"/>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1" name="直接连接符 40"/>
            <p:cNvCxnSpPr/>
            <p:nvPr/>
          </p:nvCxnSpPr>
          <p:spPr>
            <a:xfrm flipH="1" flipV="1">
              <a:off x="863127" y="1612140"/>
              <a:ext cx="25055" cy="7764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924619" y="1612140"/>
              <a:ext cx="9033" cy="93861"/>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1195501" y="1410964"/>
              <a:ext cx="75808" cy="17242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1102947" y="1410964"/>
              <a:ext cx="56340" cy="132520"/>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939069" y="1543483"/>
              <a:ext cx="163878" cy="58164"/>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弧形 55"/>
            <p:cNvSpPr/>
            <p:nvPr/>
          </p:nvSpPr>
          <p:spPr>
            <a:xfrm rot="19980000">
              <a:off x="1144775" y="1402366"/>
              <a:ext cx="48376" cy="21958"/>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弧形 59"/>
            <p:cNvSpPr/>
            <p:nvPr/>
          </p:nvSpPr>
          <p:spPr>
            <a:xfrm rot="2418178" flipV="1">
              <a:off x="661502" y="1661127"/>
              <a:ext cx="39028" cy="36596"/>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1" name="直接连接符 60"/>
            <p:cNvCxnSpPr/>
            <p:nvPr/>
          </p:nvCxnSpPr>
          <p:spPr>
            <a:xfrm flipV="1">
              <a:off x="707734" y="1652848"/>
              <a:ext cx="20417" cy="29772"/>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574222" y="1679425"/>
              <a:ext cx="77911" cy="319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97321" y="1601647"/>
              <a:ext cx="24229" cy="7475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394702" y="1679424"/>
              <a:ext cx="102619" cy="1"/>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521550" y="1601647"/>
              <a:ext cx="46714" cy="75607"/>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弧形 71"/>
            <p:cNvSpPr/>
            <p:nvPr/>
          </p:nvSpPr>
          <p:spPr>
            <a:xfrm rot="2418178" flipV="1">
              <a:off x="668429" y="1686889"/>
              <a:ext cx="39028" cy="36596"/>
            </a:xfrm>
            <a:prstGeom prst="arc">
              <a:avLst/>
            </a:prstGeom>
            <a:noFill/>
            <a:ln w="28575" cap="rnd">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3" name="直接连接符 72"/>
            <p:cNvCxnSpPr/>
            <p:nvPr/>
          </p:nvCxnSpPr>
          <p:spPr>
            <a:xfrm flipH="1">
              <a:off x="576387" y="1702806"/>
              <a:ext cx="77911" cy="3195"/>
            </a:xfrm>
            <a:prstGeom prst="line">
              <a:avLst/>
            </a:prstGeom>
            <a:ln w="25400" cap="rnd">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499486" y="1625028"/>
              <a:ext cx="24229" cy="74755"/>
            </a:xfrm>
            <a:prstGeom prst="line">
              <a:avLst/>
            </a:prstGeom>
            <a:ln w="25400" cap="rnd">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396867" y="1702805"/>
              <a:ext cx="102619" cy="1"/>
            </a:xfrm>
            <a:prstGeom prst="line">
              <a:avLst/>
            </a:prstGeom>
            <a:ln w="25400" cap="rnd">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523715" y="1625028"/>
              <a:ext cx="46714" cy="75607"/>
            </a:xfrm>
            <a:prstGeom prst="line">
              <a:avLst/>
            </a:prstGeom>
            <a:ln w="25400" cap="rnd">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737675" y="1255507"/>
              <a:ext cx="66399" cy="420722"/>
            </a:xfrm>
            <a:prstGeom prst="line">
              <a:avLst/>
            </a:prstGeom>
            <a:ln w="254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78" name="弧形 77"/>
            <p:cNvSpPr/>
            <p:nvPr/>
          </p:nvSpPr>
          <p:spPr>
            <a:xfrm rot="19980000">
              <a:off x="784648" y="1244528"/>
              <a:ext cx="48376" cy="21958"/>
            </a:xfrm>
            <a:prstGeom prst="arc">
              <a:avLst/>
            </a:prstGeom>
            <a:noFill/>
            <a:ln w="28575" cap="rnd">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9" name="直接连接符 78"/>
            <p:cNvCxnSpPr/>
            <p:nvPr/>
          </p:nvCxnSpPr>
          <p:spPr>
            <a:xfrm flipH="1" flipV="1">
              <a:off x="828171" y="1236776"/>
              <a:ext cx="36062" cy="395817"/>
            </a:xfrm>
            <a:prstGeom prst="line">
              <a:avLst/>
            </a:prstGeom>
            <a:ln w="25400" cap="rnd">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flipV="1">
              <a:off x="863128" y="1638717"/>
              <a:ext cx="17088" cy="93047"/>
            </a:xfrm>
            <a:prstGeom prst="line">
              <a:avLst/>
            </a:prstGeom>
            <a:ln w="25400" cap="rnd">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717258" y="1676402"/>
              <a:ext cx="20417" cy="32795"/>
            </a:xfrm>
            <a:prstGeom prst="line">
              <a:avLst/>
            </a:prstGeom>
            <a:ln w="254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89" name="弧形 88"/>
            <p:cNvSpPr/>
            <p:nvPr/>
          </p:nvSpPr>
          <p:spPr>
            <a:xfrm rot="2418178" flipV="1">
              <a:off x="889252" y="1705218"/>
              <a:ext cx="39028" cy="36596"/>
            </a:xfrm>
            <a:prstGeom prst="arc">
              <a:avLst/>
            </a:prstGeom>
            <a:noFill/>
            <a:ln w="28575" cap="rnd">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91" name="直接连接符 90"/>
            <p:cNvCxnSpPr/>
            <p:nvPr/>
          </p:nvCxnSpPr>
          <p:spPr>
            <a:xfrm flipV="1">
              <a:off x="926451" y="1636604"/>
              <a:ext cx="23740" cy="103127"/>
            </a:xfrm>
            <a:prstGeom prst="line">
              <a:avLst/>
            </a:prstGeom>
            <a:ln w="25400" cap="rnd">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950191" y="1614919"/>
              <a:ext cx="152757" cy="23798"/>
            </a:xfrm>
            <a:prstGeom prst="line">
              <a:avLst/>
            </a:prstGeom>
            <a:ln w="25400" cap="rnd">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1206810" y="1482399"/>
              <a:ext cx="75808" cy="172428"/>
            </a:xfrm>
            <a:prstGeom prst="line">
              <a:avLst/>
            </a:prstGeom>
            <a:ln w="25400" cap="rnd">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1114256" y="1482399"/>
              <a:ext cx="56340" cy="132520"/>
            </a:xfrm>
            <a:prstGeom prst="line">
              <a:avLst/>
            </a:prstGeom>
            <a:ln w="254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6" name="弧形 105"/>
            <p:cNvSpPr/>
            <p:nvPr/>
          </p:nvSpPr>
          <p:spPr>
            <a:xfrm rot="19980000">
              <a:off x="1156084" y="1473801"/>
              <a:ext cx="48376" cy="21958"/>
            </a:xfrm>
            <a:prstGeom prst="arc">
              <a:avLst/>
            </a:prstGeom>
            <a:noFill/>
            <a:ln w="28575" cap="rnd">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extLst>
      <p:ext uri="{BB962C8B-B14F-4D97-AF65-F5344CB8AC3E}">
        <p14:creationId xmlns:p14="http://schemas.microsoft.com/office/powerpoint/2010/main" val="1104866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235" y="279649"/>
            <a:ext cx="8858275" cy="516377"/>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0274C5"/>
                </a:solidFill>
                <a:latin typeface="HelveticaNeueLT Pro 43 LtEx" pitchFamily="34" charset="0"/>
                <a:ea typeface="微软雅黑" pitchFamily="34" charset="-122"/>
                <a:cs typeface="Arial" pitchFamily="34" charset="0"/>
              </a:defRPr>
            </a:lvl1pPr>
          </a:lstStyle>
          <a:p>
            <a:r>
              <a:rPr lang="en-US" altLang="zh-CN" dirty="0">
                <a:solidFill>
                  <a:srgbClr val="F99B0C"/>
                </a:solidFill>
              </a:rPr>
              <a:t>Always Caring Patient</a:t>
            </a:r>
          </a:p>
        </p:txBody>
      </p:sp>
      <p:sp>
        <p:nvSpPr>
          <p:cNvPr id="6" name="TextBox 5"/>
          <p:cNvSpPr txBox="1"/>
          <p:nvPr/>
        </p:nvSpPr>
        <p:spPr>
          <a:xfrm>
            <a:off x="1619109" y="1076310"/>
            <a:ext cx="7318376" cy="1077218"/>
          </a:xfrm>
          <a:prstGeom prst="rect">
            <a:avLst/>
          </a:prstGeom>
          <a:noFill/>
        </p:spPr>
        <p:txBody>
          <a:bodyPr wrap="square" rtlCol="0">
            <a:spAutoFit/>
          </a:bodyPr>
          <a:lstStyle/>
          <a:p>
            <a:pPr marL="285750" indent="-285750" algn="just">
              <a:buClr>
                <a:schemeClr val="bg1">
                  <a:lumMod val="95000"/>
                </a:schemeClr>
              </a:buClr>
              <a:buFont typeface="Wingdings" pitchFamily="2" charset="2"/>
              <a:buChar char="n"/>
            </a:pPr>
            <a:r>
              <a:rPr lang="en-US" altLang="zh-CN" sz="1600" b="1" dirty="0">
                <a:latin typeface="HelveticaNeueLT Pro 43 LtEx" pitchFamily="34" charset="0"/>
              </a:rPr>
              <a:t>On-screen Hint </a:t>
            </a:r>
          </a:p>
          <a:p>
            <a:pPr algn="just">
              <a:buClr>
                <a:srgbClr val="F99B0C"/>
              </a:buClr>
            </a:pPr>
            <a:r>
              <a:rPr lang="en-US" altLang="zh-CN" sz="1600" dirty="0">
                <a:latin typeface="HelveticaNeueLT Pro 43 LtEx" pitchFamily="34" charset="0"/>
              </a:rPr>
              <a:t>Stress test can be dangerous if doctors miss the exceeded Heart Rate, Blood Rate or ST change by accident. To make stress test safer, user can set the alarming range to let SE-1515 give hints when readings beyond the range.</a:t>
            </a:r>
          </a:p>
        </p:txBody>
      </p:sp>
      <p:sp>
        <p:nvSpPr>
          <p:cNvPr id="7" name="圆角矩形 6"/>
          <p:cNvSpPr/>
          <p:nvPr/>
        </p:nvSpPr>
        <p:spPr bwMode="auto">
          <a:xfrm>
            <a:off x="290372" y="1076310"/>
            <a:ext cx="1120588" cy="1120589"/>
          </a:xfrm>
          <a:prstGeom prst="round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u="none" strike="noStrike" cap="none" normalizeH="0" baseline="0" dirty="0">
              <a:ln>
                <a:noFill/>
              </a:ln>
              <a:solidFill>
                <a:schemeClr val="bg1"/>
              </a:solidFill>
              <a:ea typeface="微软雅黑" pitchFamily="34" charset="-122"/>
            </a:endParaRPr>
          </a:p>
        </p:txBody>
      </p:sp>
      <p:sp>
        <p:nvSpPr>
          <p:cNvPr id="8" name="TextBox 7"/>
          <p:cNvSpPr txBox="1"/>
          <p:nvPr/>
        </p:nvSpPr>
        <p:spPr>
          <a:xfrm>
            <a:off x="248763" y="1821520"/>
            <a:ext cx="1214244" cy="409023"/>
          </a:xfrm>
          <a:prstGeom prst="rect">
            <a:avLst/>
          </a:prstGeom>
          <a:noFill/>
          <a:ln>
            <a:noFill/>
          </a:ln>
        </p:spPr>
        <p:txBody>
          <a:bodyPr wrap="square" rtlCol="0">
            <a:spAutoFit/>
          </a:bodyPr>
          <a:lstStyle/>
          <a:p>
            <a:pPr algn="ctr">
              <a:lnSpc>
                <a:spcPts val="1200"/>
              </a:lnSpc>
            </a:pPr>
            <a:r>
              <a:rPr lang="en-US" altLang="zh-CN" sz="1400" b="1" dirty="0"/>
              <a:t>On-screen Hint</a:t>
            </a:r>
            <a:endParaRPr lang="zh-CN" altLang="en-US" sz="1400" b="1" dirty="0"/>
          </a:p>
        </p:txBody>
      </p:sp>
      <p:grpSp>
        <p:nvGrpSpPr>
          <p:cNvPr id="28" name="组合 27"/>
          <p:cNvGrpSpPr/>
          <p:nvPr/>
        </p:nvGrpSpPr>
        <p:grpSpPr>
          <a:xfrm>
            <a:off x="512985" y="1124221"/>
            <a:ext cx="685800" cy="685800"/>
            <a:chOff x="512985" y="1124221"/>
            <a:chExt cx="685800" cy="685800"/>
          </a:xfrm>
        </p:grpSpPr>
        <p:sp>
          <p:nvSpPr>
            <p:cNvPr id="4" name="椭圆 3"/>
            <p:cNvSpPr/>
            <p:nvPr/>
          </p:nvSpPr>
          <p:spPr>
            <a:xfrm>
              <a:off x="512985" y="1124221"/>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87305" y="1403775"/>
              <a:ext cx="137160"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87305" y="1223755"/>
              <a:ext cx="137160"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2938" y="4923589"/>
            <a:ext cx="3804496" cy="171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组合 28"/>
          <p:cNvGrpSpPr/>
          <p:nvPr/>
        </p:nvGrpSpPr>
        <p:grpSpPr>
          <a:xfrm>
            <a:off x="560401" y="2393885"/>
            <a:ext cx="7927033" cy="2248327"/>
            <a:chOff x="290371" y="2483895"/>
            <a:chExt cx="7321041" cy="1994975"/>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7" t="3927" r="2622" b="42481"/>
            <a:stretch/>
          </p:blipFill>
          <p:spPr bwMode="auto">
            <a:xfrm>
              <a:off x="304235" y="2516021"/>
              <a:ext cx="7292340" cy="194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矩形 33"/>
            <p:cNvSpPr/>
            <p:nvPr/>
          </p:nvSpPr>
          <p:spPr>
            <a:xfrm>
              <a:off x="290371" y="2483895"/>
              <a:ext cx="7321041" cy="1994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4675307" y="4923589"/>
            <a:ext cx="3812128" cy="17181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788" y="4933763"/>
            <a:ext cx="3812128" cy="170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矩形 38"/>
          <p:cNvSpPr/>
          <p:nvPr/>
        </p:nvSpPr>
        <p:spPr>
          <a:xfrm>
            <a:off x="591788" y="4923588"/>
            <a:ext cx="3812128" cy="17181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781691" y="4779150"/>
            <a:ext cx="2622226" cy="495055"/>
            <a:chOff x="1781691" y="4779150"/>
            <a:chExt cx="2622226" cy="495055"/>
          </a:xfrm>
        </p:grpSpPr>
        <p:sp>
          <p:nvSpPr>
            <p:cNvPr id="41" name="圆角矩形 40"/>
            <p:cNvSpPr/>
            <p:nvPr/>
          </p:nvSpPr>
          <p:spPr>
            <a:xfrm>
              <a:off x="1781691" y="4779150"/>
              <a:ext cx="2622226" cy="495055"/>
            </a:xfrm>
            <a:prstGeom prst="roundRect">
              <a:avLst/>
            </a:prstGeom>
            <a:solidFill>
              <a:schemeClr val="bg1"/>
            </a:solidFill>
            <a:ln w="28575">
              <a:solidFill>
                <a:srgbClr val="26D07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schemeClr val="tx1"/>
                </a:solidFill>
              </a:endParaRPr>
            </a:p>
          </p:txBody>
        </p:sp>
        <p:sp>
          <p:nvSpPr>
            <p:cNvPr id="42" name="矩形 41"/>
            <p:cNvSpPr/>
            <p:nvPr/>
          </p:nvSpPr>
          <p:spPr>
            <a:xfrm>
              <a:off x="2125504" y="4857400"/>
              <a:ext cx="1934600" cy="338554"/>
            </a:xfrm>
            <a:prstGeom prst="rect">
              <a:avLst/>
            </a:prstGeom>
          </p:spPr>
          <p:txBody>
            <a:bodyPr wrap="square">
              <a:spAutoFit/>
            </a:bodyPr>
            <a:lstStyle/>
            <a:p>
              <a:pPr algn="ctr"/>
              <a:r>
                <a:rPr lang="en-US" altLang="zh-CN" sz="1600" dirty="0">
                  <a:latin typeface="HelveticaNeueLT Pro 43 LtEx" pitchFamily="34" charset="0"/>
                </a:rPr>
                <a:t>BP in normal range</a:t>
              </a:r>
              <a:endParaRPr lang="zh-CN" altLang="en-US" sz="1600" dirty="0">
                <a:latin typeface="HelveticaNeueLT Pro 43 LtEx" pitchFamily="34" charset="0"/>
              </a:endParaRPr>
            </a:p>
          </p:txBody>
        </p:sp>
      </p:grpSp>
      <p:grpSp>
        <p:nvGrpSpPr>
          <p:cNvPr id="44" name="组合 43"/>
          <p:cNvGrpSpPr/>
          <p:nvPr/>
        </p:nvGrpSpPr>
        <p:grpSpPr>
          <a:xfrm>
            <a:off x="5865209" y="4762272"/>
            <a:ext cx="2622226" cy="495055"/>
            <a:chOff x="1781691" y="4779150"/>
            <a:chExt cx="2622226" cy="495055"/>
          </a:xfrm>
        </p:grpSpPr>
        <p:sp>
          <p:nvSpPr>
            <p:cNvPr id="45" name="圆角矩形 44"/>
            <p:cNvSpPr/>
            <p:nvPr/>
          </p:nvSpPr>
          <p:spPr>
            <a:xfrm>
              <a:off x="1781691" y="4779150"/>
              <a:ext cx="2622226" cy="495055"/>
            </a:xfrm>
            <a:prstGeom prst="roundRect">
              <a:avLst/>
            </a:prstGeom>
            <a:solidFill>
              <a:schemeClr val="bg1"/>
            </a:solidFill>
            <a:ln w="28575">
              <a:solidFill>
                <a:srgbClr val="26D07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schemeClr val="tx1"/>
                </a:solidFill>
              </a:endParaRPr>
            </a:p>
          </p:txBody>
        </p:sp>
        <p:sp>
          <p:nvSpPr>
            <p:cNvPr id="46" name="矩形 45"/>
            <p:cNvSpPr/>
            <p:nvPr/>
          </p:nvSpPr>
          <p:spPr>
            <a:xfrm>
              <a:off x="2125504" y="4857400"/>
              <a:ext cx="1934600" cy="338554"/>
            </a:xfrm>
            <a:prstGeom prst="rect">
              <a:avLst/>
            </a:prstGeom>
          </p:spPr>
          <p:txBody>
            <a:bodyPr wrap="square">
              <a:spAutoFit/>
            </a:bodyPr>
            <a:lstStyle/>
            <a:p>
              <a:pPr algn="ctr"/>
              <a:r>
                <a:rPr lang="en-US" altLang="zh-CN" sz="1600" dirty="0">
                  <a:latin typeface="HelveticaNeueLT Pro 43 LtEx" pitchFamily="34" charset="0"/>
                </a:rPr>
                <a:t>BP beyond range</a:t>
              </a:r>
              <a:endParaRPr lang="zh-CN" altLang="en-US" sz="1600" dirty="0">
                <a:latin typeface="HelveticaNeueLT Pro 43 LtEx" pitchFamily="34" charset="0"/>
              </a:endParaRPr>
            </a:p>
          </p:txBody>
        </p:sp>
      </p:grpSp>
    </p:spTree>
    <p:extLst>
      <p:ext uri="{BB962C8B-B14F-4D97-AF65-F5344CB8AC3E}">
        <p14:creationId xmlns:p14="http://schemas.microsoft.com/office/powerpoint/2010/main" val="29674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uhaixiao\Desktop\STRESS\1\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395"/>
          <a:stretch/>
        </p:blipFill>
        <p:spPr bwMode="auto">
          <a:xfrm>
            <a:off x="290372" y="2528900"/>
            <a:ext cx="8622450" cy="20178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304235" y="279649"/>
            <a:ext cx="8858275" cy="516377"/>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0274C5"/>
                </a:solidFill>
                <a:latin typeface="HelveticaNeueLT Pro 43 LtEx" pitchFamily="34" charset="0"/>
                <a:ea typeface="微软雅黑" pitchFamily="34" charset="-122"/>
                <a:cs typeface="Arial" pitchFamily="34" charset="0"/>
              </a:defRPr>
            </a:lvl1pPr>
          </a:lstStyle>
          <a:p>
            <a:r>
              <a:rPr lang="en-US" altLang="zh-CN" dirty="0">
                <a:solidFill>
                  <a:srgbClr val="F99B0C"/>
                </a:solidFill>
              </a:rPr>
              <a:t>Advanced Clinical Support</a:t>
            </a:r>
          </a:p>
        </p:txBody>
      </p:sp>
      <p:sp>
        <p:nvSpPr>
          <p:cNvPr id="6" name="TextBox 5"/>
          <p:cNvSpPr txBox="1"/>
          <p:nvPr/>
        </p:nvSpPr>
        <p:spPr>
          <a:xfrm>
            <a:off x="1619109" y="1076310"/>
            <a:ext cx="7318376" cy="1077218"/>
          </a:xfrm>
          <a:prstGeom prst="rect">
            <a:avLst/>
          </a:prstGeom>
          <a:noFill/>
        </p:spPr>
        <p:txBody>
          <a:bodyPr wrap="square" rtlCol="0">
            <a:spAutoFit/>
          </a:bodyPr>
          <a:lstStyle/>
          <a:p>
            <a:pPr marL="285750" indent="-285750" algn="just">
              <a:buClr>
                <a:schemeClr val="bg1">
                  <a:lumMod val="95000"/>
                </a:schemeClr>
              </a:buClr>
              <a:buFont typeface="Wingdings" pitchFamily="2" charset="2"/>
              <a:buChar char="n"/>
            </a:pPr>
            <a:r>
              <a:rPr lang="en-US" altLang="zh-CN" sz="1600" b="1" dirty="0">
                <a:latin typeface="HelveticaNeueLT Pro 43 LtEx" pitchFamily="34" charset="0"/>
              </a:rPr>
              <a:t>Comprehensive evaluation</a:t>
            </a:r>
          </a:p>
          <a:p>
            <a:pPr algn="just">
              <a:buClr>
                <a:srgbClr val="F99B0C"/>
              </a:buClr>
            </a:pPr>
            <a:r>
              <a:rPr lang="en-US" altLang="zh-CN" sz="1600" dirty="0">
                <a:latin typeface="HelveticaNeueLT Pro 43 LtEx" pitchFamily="34" charset="0"/>
              </a:rPr>
              <a:t>SE-1515 brings a clear viewing on comprehensive assessments reading of stress test, where clinician can easily watch for ST level changes, Blood Pressure, Heart Rate and Premature Ventricular Contractions.</a:t>
            </a:r>
          </a:p>
        </p:txBody>
      </p:sp>
      <p:sp>
        <p:nvSpPr>
          <p:cNvPr id="14" name="矩形 13"/>
          <p:cNvSpPr/>
          <p:nvPr/>
        </p:nvSpPr>
        <p:spPr>
          <a:xfrm>
            <a:off x="296524" y="2528899"/>
            <a:ext cx="8616297" cy="2017893"/>
          </a:xfrm>
          <a:prstGeom prst="rect">
            <a:avLst/>
          </a:prstGeom>
          <a:solidFill>
            <a:schemeClr val="bg1">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2" descr="C:\Users\huhaixiao\Desktop\STRESS\1\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1" t="82454" r="854" b="2031"/>
          <a:stretch/>
        </p:blipFill>
        <p:spPr bwMode="auto">
          <a:xfrm>
            <a:off x="381000" y="3705225"/>
            <a:ext cx="8467726" cy="752476"/>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15"/>
          <p:cNvSpPr/>
          <p:nvPr/>
        </p:nvSpPr>
        <p:spPr>
          <a:xfrm>
            <a:off x="381000" y="3705225"/>
            <a:ext cx="8467726" cy="752476"/>
          </a:xfrm>
          <a:prstGeom prst="roundRect">
            <a:avLst>
              <a:gd name="adj" fmla="val 6540"/>
            </a:avLst>
          </a:prstGeom>
          <a:noFill/>
          <a:ln w="28575">
            <a:solidFill>
              <a:srgbClr val="26D07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schemeClr val="tx1"/>
              </a:solidFill>
            </a:endParaRPr>
          </a:p>
        </p:txBody>
      </p:sp>
      <p:cxnSp>
        <p:nvCxnSpPr>
          <p:cNvPr id="17" name="直接连接符 16"/>
          <p:cNvCxnSpPr/>
          <p:nvPr/>
        </p:nvCxnSpPr>
        <p:spPr>
          <a:xfrm>
            <a:off x="6417205" y="4457701"/>
            <a:ext cx="0" cy="505589"/>
          </a:xfrm>
          <a:prstGeom prst="line">
            <a:avLst/>
          </a:prstGeom>
          <a:solidFill>
            <a:schemeClr val="bg1"/>
          </a:solid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66707" y="4963290"/>
            <a:ext cx="8670777" cy="1706070"/>
          </a:xfrm>
          <a:prstGeom prst="rect">
            <a:avLst/>
          </a:prstGeom>
          <a:solidFill>
            <a:schemeClr val="bg1"/>
          </a:solid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solidFill>
            </a:endParaRPr>
          </a:p>
        </p:txBody>
      </p:sp>
      <p:sp>
        <p:nvSpPr>
          <p:cNvPr id="19" name="矩形 18"/>
          <p:cNvSpPr/>
          <p:nvPr/>
        </p:nvSpPr>
        <p:spPr>
          <a:xfrm>
            <a:off x="266708" y="5006832"/>
            <a:ext cx="8641748" cy="1600438"/>
          </a:xfrm>
          <a:prstGeom prst="rect">
            <a:avLst/>
          </a:prstGeom>
        </p:spPr>
        <p:txBody>
          <a:bodyPr wrap="square">
            <a:spAutoFit/>
          </a:bodyPr>
          <a:lstStyle/>
          <a:p>
            <a:pPr algn="just"/>
            <a:r>
              <a:rPr lang="en-US" altLang="zh-CN" sz="1400" dirty="0">
                <a:latin typeface="HelveticaNeueLT Pro 43 LtEx" pitchFamily="34" charset="0"/>
              </a:rPr>
              <a:t>The main interface of Stress ECG shows core readings of concerning parameters. It shows current HR, target HR and an intuitive progress bar of percentage of the target HR, giving a clear presenting on stress intensity. </a:t>
            </a:r>
          </a:p>
          <a:p>
            <a:pPr algn="just"/>
            <a:r>
              <a:rPr lang="en-US" altLang="zh-CN" sz="1400" dirty="0">
                <a:latin typeface="HelveticaNeueLT Pro 43 LtEx" pitchFamily="34" charset="0"/>
              </a:rPr>
              <a:t>Another reading that matters is the Max ST elevation and depression. SE-1515 shows the value of ST change and the corresponding channels.</a:t>
            </a:r>
          </a:p>
          <a:p>
            <a:pPr algn="just"/>
            <a:r>
              <a:rPr lang="en-US" altLang="zh-CN" sz="1400" dirty="0">
                <a:latin typeface="HelveticaNeueLT Pro 43 LtEx" pitchFamily="34" charset="0"/>
              </a:rPr>
              <a:t>Further more, the software calculates the Premature Ventricular Contractions in every minute, so clinicians can estimate the workload and the heart condition of patient.</a:t>
            </a:r>
          </a:p>
        </p:txBody>
      </p:sp>
      <p:grpSp>
        <p:nvGrpSpPr>
          <p:cNvPr id="4117" name="组合 4116"/>
          <p:cNvGrpSpPr/>
          <p:nvPr/>
        </p:nvGrpSpPr>
        <p:grpSpPr>
          <a:xfrm>
            <a:off x="168653" y="1076310"/>
            <a:ext cx="1350149" cy="1154233"/>
            <a:chOff x="168653" y="1076310"/>
            <a:chExt cx="1350149" cy="1154233"/>
          </a:xfrm>
        </p:grpSpPr>
        <p:sp>
          <p:nvSpPr>
            <p:cNvPr id="7" name="圆角矩形 6"/>
            <p:cNvSpPr/>
            <p:nvPr/>
          </p:nvSpPr>
          <p:spPr bwMode="auto">
            <a:xfrm>
              <a:off x="290372" y="1076310"/>
              <a:ext cx="1120588" cy="1120589"/>
            </a:xfrm>
            <a:prstGeom prst="round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u="none" strike="noStrike" cap="none" normalizeH="0" baseline="0" dirty="0">
                <a:ln>
                  <a:noFill/>
                </a:ln>
                <a:solidFill>
                  <a:schemeClr val="bg1"/>
                </a:solidFill>
                <a:ea typeface="微软雅黑" pitchFamily="34" charset="-122"/>
              </a:endParaRPr>
            </a:p>
          </p:txBody>
        </p:sp>
        <p:sp>
          <p:nvSpPr>
            <p:cNvPr id="27" name="圆角矩形 26"/>
            <p:cNvSpPr/>
            <p:nvPr/>
          </p:nvSpPr>
          <p:spPr>
            <a:xfrm>
              <a:off x="340088" y="1257989"/>
              <a:ext cx="1005841" cy="566364"/>
            </a:xfrm>
            <a:prstGeom prst="roundRect">
              <a:avLst>
                <a:gd name="adj" fmla="val 0"/>
              </a:avLst>
            </a:prstGeom>
            <a:solidFill>
              <a:schemeClr val="bg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 name="TextBox 7"/>
            <p:cNvSpPr txBox="1"/>
            <p:nvPr/>
          </p:nvSpPr>
          <p:spPr>
            <a:xfrm>
              <a:off x="168653" y="1821520"/>
              <a:ext cx="1350149" cy="409023"/>
            </a:xfrm>
            <a:prstGeom prst="rect">
              <a:avLst/>
            </a:prstGeom>
            <a:noFill/>
            <a:ln>
              <a:noFill/>
            </a:ln>
          </p:spPr>
          <p:txBody>
            <a:bodyPr wrap="square" rtlCol="0">
              <a:spAutoFit/>
            </a:bodyPr>
            <a:lstStyle/>
            <a:p>
              <a:pPr algn="ctr">
                <a:lnSpc>
                  <a:spcPts val="1200"/>
                </a:lnSpc>
              </a:pPr>
              <a:r>
                <a:rPr lang="en-US" altLang="zh-CN" sz="1400" b="1" dirty="0"/>
                <a:t>C</a:t>
              </a:r>
              <a:r>
                <a:rPr lang="en-US" altLang="zh-CN" sz="1300" b="1" dirty="0"/>
                <a:t>omprehensive</a:t>
              </a:r>
              <a:r>
                <a:rPr lang="en-US" altLang="zh-CN" sz="1200" b="1" dirty="0"/>
                <a:t> </a:t>
              </a:r>
              <a:r>
                <a:rPr lang="en-US" altLang="zh-CN" sz="1400" b="1" dirty="0"/>
                <a:t>Evaluation</a:t>
              </a:r>
              <a:endParaRPr lang="zh-CN" altLang="en-US" sz="1400" b="1" dirty="0"/>
            </a:p>
          </p:txBody>
        </p:sp>
        <p:sp>
          <p:nvSpPr>
            <p:cNvPr id="4114" name="矩形 4113"/>
            <p:cNvSpPr/>
            <p:nvPr/>
          </p:nvSpPr>
          <p:spPr>
            <a:xfrm>
              <a:off x="386535" y="1313765"/>
              <a:ext cx="135015" cy="1350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p:cNvSpPr/>
            <p:nvPr/>
          </p:nvSpPr>
          <p:spPr>
            <a:xfrm>
              <a:off x="386534" y="1482787"/>
              <a:ext cx="135015" cy="1350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p:cNvSpPr/>
            <p:nvPr/>
          </p:nvSpPr>
          <p:spPr>
            <a:xfrm>
              <a:off x="386535" y="1651167"/>
              <a:ext cx="135015" cy="1350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5" name="矩形 4114"/>
            <p:cNvSpPr/>
            <p:nvPr/>
          </p:nvSpPr>
          <p:spPr>
            <a:xfrm>
              <a:off x="545153" y="1740463"/>
              <a:ext cx="495055"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p:cNvSpPr/>
            <p:nvPr/>
          </p:nvSpPr>
          <p:spPr>
            <a:xfrm>
              <a:off x="545154" y="1572083"/>
              <a:ext cx="247528"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p:cNvSpPr/>
            <p:nvPr/>
          </p:nvSpPr>
          <p:spPr>
            <a:xfrm>
              <a:off x="545154" y="1403061"/>
              <a:ext cx="214122"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9" name="Picture 3" descr="C:\Users\huhaixiao\Desktop\342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981" y="1278552"/>
              <a:ext cx="528320" cy="528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4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235" y="279649"/>
            <a:ext cx="8858275" cy="516377"/>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0274C5"/>
                </a:solidFill>
                <a:latin typeface="HelveticaNeueLT Pro 43 LtEx" pitchFamily="34" charset="0"/>
                <a:ea typeface="微软雅黑" pitchFamily="34" charset="-122"/>
                <a:cs typeface="Arial" pitchFamily="34" charset="0"/>
              </a:defRPr>
            </a:lvl1pPr>
          </a:lstStyle>
          <a:p>
            <a:r>
              <a:rPr lang="en-US" altLang="zh-CN" dirty="0">
                <a:solidFill>
                  <a:srgbClr val="F99B0C"/>
                </a:solidFill>
              </a:rPr>
              <a:t>Never Miss the Arrhythmia</a:t>
            </a:r>
          </a:p>
        </p:txBody>
      </p:sp>
      <p:sp>
        <p:nvSpPr>
          <p:cNvPr id="6" name="TextBox 5"/>
          <p:cNvSpPr txBox="1"/>
          <p:nvPr/>
        </p:nvSpPr>
        <p:spPr>
          <a:xfrm>
            <a:off x="1619109" y="1076310"/>
            <a:ext cx="7318376" cy="1077218"/>
          </a:xfrm>
          <a:prstGeom prst="rect">
            <a:avLst/>
          </a:prstGeom>
          <a:noFill/>
        </p:spPr>
        <p:txBody>
          <a:bodyPr wrap="square" rtlCol="0">
            <a:spAutoFit/>
          </a:bodyPr>
          <a:lstStyle/>
          <a:p>
            <a:pPr marL="285750" indent="-285750" algn="just">
              <a:buClr>
                <a:schemeClr val="bg1">
                  <a:lumMod val="95000"/>
                </a:schemeClr>
              </a:buClr>
              <a:buFont typeface="Wingdings" pitchFamily="2" charset="2"/>
              <a:buChar char="n"/>
            </a:pPr>
            <a:r>
              <a:rPr lang="en-US" altLang="zh-CN" sz="1600" b="1" dirty="0">
                <a:latin typeface="HelveticaNeueLT Pro 43 LtEx" pitchFamily="34" charset="0"/>
              </a:rPr>
              <a:t>Automatic Highlight Arrhythmia</a:t>
            </a:r>
          </a:p>
          <a:p>
            <a:r>
              <a:rPr lang="en-US" altLang="zh-CN" sz="1600" dirty="0">
                <a:latin typeface="HelveticaNeueLT Pro 43 LtEx" pitchFamily="34" charset="0"/>
              </a:rPr>
              <a:t>The waveforms with arrhythmia will be highlighted as red, which is obviously distinguishable. When arrhythmia is detected, waveforms can be automatically saved for further analyzing</a:t>
            </a:r>
            <a:r>
              <a:rPr lang="en-US" altLang="zh-CN" sz="1600" dirty="0">
                <a:latin typeface="Calibri" pitchFamily="34" charset="0"/>
              </a:rPr>
              <a:t>.</a:t>
            </a:r>
            <a:endParaRPr lang="zh-CN" altLang="en-US" sz="1600" dirty="0">
              <a:latin typeface="Calibri" pitchFamily="34" charset="0"/>
            </a:endParaRPr>
          </a:p>
        </p:txBody>
      </p:sp>
      <p:pic>
        <p:nvPicPr>
          <p:cNvPr id="5122" name="Picture 2" descr="C:\Users\huhaixiao\Desktop\STRESS\1\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448" r="27901"/>
          <a:stretch/>
        </p:blipFill>
        <p:spPr bwMode="auto">
          <a:xfrm>
            <a:off x="289149" y="2476668"/>
            <a:ext cx="2665837" cy="420624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a:off x="289149" y="1086573"/>
            <a:ext cx="1120588" cy="1120588"/>
            <a:chOff x="289149" y="1086573"/>
            <a:chExt cx="1120588" cy="1120588"/>
          </a:xfrm>
        </p:grpSpPr>
        <p:sp>
          <p:nvSpPr>
            <p:cNvPr id="49" name="矩形 48"/>
            <p:cNvSpPr/>
            <p:nvPr/>
          </p:nvSpPr>
          <p:spPr>
            <a:xfrm>
              <a:off x="361361" y="1442151"/>
              <a:ext cx="967830" cy="348813"/>
            </a:xfrm>
            <a:prstGeom prst="rect">
              <a:avLst/>
            </a:prstGeom>
          </p:spPr>
          <p:txBody>
            <a:bodyPr wrap="none">
              <a:spAutoFit/>
            </a:bodyPr>
            <a:lstStyle/>
            <a:p>
              <a:pPr algn="ctr">
                <a:lnSpc>
                  <a:spcPts val="1000"/>
                </a:lnSpc>
                <a:defRPr/>
              </a:pPr>
              <a:r>
                <a:rPr lang="en-US" altLang="zh-CN" sz="2400" b="1" dirty="0">
                  <a:solidFill>
                    <a:schemeClr val="bg1"/>
                  </a:solidFill>
                  <a:latin typeface="HelveticaNeueLT Pro 45 Lt" pitchFamily="34" charset="0"/>
                  <a:ea typeface="Segoe UI" pitchFamily="34" charset="0"/>
                  <a:cs typeface="Segoe UI" pitchFamily="34" charset="0"/>
                </a:rPr>
                <a:t> </a:t>
              </a:r>
              <a:r>
                <a:rPr lang="en-US" altLang="zh-CN" sz="2000" b="1" dirty="0">
                  <a:solidFill>
                    <a:schemeClr val="bg1"/>
                  </a:solidFill>
                  <a:latin typeface="HelveticaNeueLT Pro 45 Lt" pitchFamily="34" charset="0"/>
                  <a:ea typeface="Segoe UI" pitchFamily="34" charset="0"/>
                  <a:cs typeface="Segoe UI" pitchFamily="34" charset="0"/>
                </a:rPr>
                <a:t>10</a:t>
              </a:r>
              <a:r>
                <a:rPr lang="en-US" altLang="zh-CN" dirty="0">
                  <a:solidFill>
                    <a:schemeClr val="bg1"/>
                  </a:solidFill>
                  <a:latin typeface="HelveticaNeueLT Pro 45 Lt" pitchFamily="34" charset="0"/>
                  <a:ea typeface="Segoe UI" pitchFamily="34" charset="0"/>
                  <a:cs typeface="Segoe UI" pitchFamily="34" charset="0"/>
                </a:rPr>
                <a:t> </a:t>
              </a:r>
            </a:p>
            <a:p>
              <a:pPr algn="ctr">
                <a:lnSpc>
                  <a:spcPts val="1000"/>
                </a:lnSpc>
                <a:defRPr/>
              </a:pPr>
              <a:r>
                <a:rPr lang="en-US" altLang="zh-CN" sz="1400" dirty="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grpSp>
          <p:nvGrpSpPr>
            <p:cNvPr id="50" name="组合 49"/>
            <p:cNvGrpSpPr/>
            <p:nvPr/>
          </p:nvGrpSpPr>
          <p:grpSpPr>
            <a:xfrm>
              <a:off x="289149" y="1086573"/>
              <a:ext cx="1120588" cy="1120588"/>
              <a:chOff x="551235" y="4399505"/>
              <a:chExt cx="1120588" cy="1120588"/>
            </a:xfrm>
          </p:grpSpPr>
          <p:sp>
            <p:nvSpPr>
              <p:cNvPr id="71" name="圆角矩形 70"/>
              <p:cNvSpPr/>
              <p:nvPr/>
            </p:nvSpPr>
            <p:spPr bwMode="auto">
              <a:xfrm>
                <a:off x="551235" y="4399505"/>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a:ln>
                    <a:noFill/>
                  </a:ln>
                  <a:solidFill>
                    <a:schemeClr val="tx1"/>
                  </a:solidFill>
                  <a:effectLst/>
                  <a:latin typeface="HelveticaNeueLT Pro 45 Lt" pitchFamily="34" charset="0"/>
                  <a:ea typeface="宋体" pitchFamily="2" charset="-122"/>
                </a:endParaRPr>
              </a:p>
            </p:txBody>
          </p:sp>
          <p:sp>
            <p:nvSpPr>
              <p:cNvPr id="72" name="矩形 71"/>
              <p:cNvSpPr/>
              <p:nvPr/>
            </p:nvSpPr>
            <p:spPr>
              <a:xfrm>
                <a:off x="595932" y="4446677"/>
                <a:ext cx="1038298" cy="409023"/>
              </a:xfrm>
              <a:prstGeom prst="rect">
                <a:avLst/>
              </a:prstGeom>
            </p:spPr>
            <p:txBody>
              <a:bodyPr wrap="none">
                <a:spAutoFit/>
              </a:bodyPr>
              <a:lstStyle/>
              <a:p>
                <a:pPr algn="ctr">
                  <a:lnSpc>
                    <a:spcPts val="1200"/>
                  </a:lnSpc>
                  <a:defRPr/>
                </a:pPr>
                <a:r>
                  <a:rPr lang="en-US" altLang="zh-CN" sz="1400" b="1" dirty="0"/>
                  <a:t>Arrhythmia</a:t>
                </a:r>
              </a:p>
              <a:p>
                <a:pPr algn="ctr">
                  <a:lnSpc>
                    <a:spcPts val="1200"/>
                  </a:lnSpc>
                  <a:defRPr/>
                </a:pPr>
                <a:r>
                  <a:rPr lang="en-US" altLang="zh-CN" sz="1400" b="1" dirty="0"/>
                  <a:t>Highlight</a:t>
                </a:r>
              </a:p>
            </p:txBody>
          </p:sp>
        </p:grpSp>
        <p:cxnSp>
          <p:nvCxnSpPr>
            <p:cNvPr id="53" name="直接连接符 52"/>
            <p:cNvCxnSpPr/>
            <p:nvPr/>
          </p:nvCxnSpPr>
          <p:spPr>
            <a:xfrm flipH="1" flipV="1">
              <a:off x="520952" y="1918873"/>
              <a:ext cx="22012" cy="37852"/>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501743" y="1918873"/>
              <a:ext cx="19209" cy="3884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658162" y="1953026"/>
              <a:ext cx="28813" cy="37897"/>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flipV="1">
              <a:off x="828237" y="1912428"/>
              <a:ext cx="22012" cy="37852"/>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809028" y="1912428"/>
              <a:ext cx="19209" cy="3884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690033" y="1954897"/>
              <a:ext cx="118995" cy="1"/>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850248" y="1565538"/>
              <a:ext cx="67254" cy="390104"/>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弧形 59"/>
            <p:cNvSpPr/>
            <p:nvPr/>
          </p:nvSpPr>
          <p:spPr>
            <a:xfrm rot="19980000">
              <a:off x="901983" y="1555672"/>
              <a:ext cx="48376" cy="21958"/>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1" name="直接连接符 60"/>
            <p:cNvCxnSpPr/>
            <p:nvPr/>
          </p:nvCxnSpPr>
          <p:spPr>
            <a:xfrm flipH="1" flipV="1">
              <a:off x="947886" y="1559824"/>
              <a:ext cx="36585" cy="431099"/>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弧形 61"/>
            <p:cNvSpPr/>
            <p:nvPr/>
          </p:nvSpPr>
          <p:spPr>
            <a:xfrm rot="2418178" flipV="1">
              <a:off x="1036235" y="2096027"/>
              <a:ext cx="39028" cy="36596"/>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3" name="直接连接符 62"/>
            <p:cNvCxnSpPr/>
            <p:nvPr/>
          </p:nvCxnSpPr>
          <p:spPr>
            <a:xfrm flipH="1" flipV="1">
              <a:off x="983949" y="1990924"/>
              <a:ext cx="50110" cy="12991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1074042" y="1953026"/>
              <a:ext cx="45127" cy="172777"/>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1203032" y="1914092"/>
              <a:ext cx="22012" cy="37852"/>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1183823" y="1914092"/>
              <a:ext cx="19209" cy="3884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1119169" y="1950280"/>
              <a:ext cx="59498" cy="993"/>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543395" y="1718810"/>
              <a:ext cx="67254" cy="241775"/>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610649" y="1718810"/>
              <a:ext cx="47513" cy="272113"/>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124" name="Picture 4" descr="C:\Users\huhaixiao\Desktop\STRESS\1\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407" b="11795"/>
          <a:stretch/>
        </p:blipFill>
        <p:spPr bwMode="auto">
          <a:xfrm>
            <a:off x="3176845" y="2476668"/>
            <a:ext cx="5560755" cy="4206240"/>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组合 73"/>
          <p:cNvGrpSpPr/>
          <p:nvPr/>
        </p:nvGrpSpPr>
        <p:grpSpPr>
          <a:xfrm>
            <a:off x="1409737" y="3578510"/>
            <a:ext cx="1933838" cy="2176569"/>
            <a:chOff x="1431925" y="3276488"/>
            <a:chExt cx="4459317" cy="5499986"/>
          </a:xfrm>
        </p:grpSpPr>
        <p:grpSp>
          <p:nvGrpSpPr>
            <p:cNvPr id="75" name="组合 15"/>
            <p:cNvGrpSpPr/>
            <p:nvPr/>
          </p:nvGrpSpPr>
          <p:grpSpPr>
            <a:xfrm>
              <a:off x="1438276" y="3276488"/>
              <a:ext cx="2276025" cy="2504817"/>
              <a:chOff x="1438276" y="3276488"/>
              <a:chExt cx="2276025" cy="2504817"/>
            </a:xfrm>
          </p:grpSpPr>
          <p:sp>
            <p:nvSpPr>
              <p:cNvPr id="77" name="任意多边形 76"/>
              <p:cNvSpPr/>
              <p:nvPr/>
            </p:nvSpPr>
            <p:spPr>
              <a:xfrm>
                <a:off x="1438276" y="3414710"/>
                <a:ext cx="2276025" cy="2366595"/>
              </a:xfrm>
              <a:custGeom>
                <a:avLst/>
                <a:gdLst>
                  <a:gd name="connsiteX0" fmla="*/ 0 w 1214438"/>
                  <a:gd name="connsiteY0" fmla="*/ 85725 h 1533525"/>
                  <a:gd name="connsiteX1" fmla="*/ 0 w 1214438"/>
                  <a:gd name="connsiteY1" fmla="*/ 85725 h 1533525"/>
                  <a:gd name="connsiteX2" fmla="*/ 61913 w 1214438"/>
                  <a:gd name="connsiteY2" fmla="*/ 119062 h 1533525"/>
                  <a:gd name="connsiteX3" fmla="*/ 76200 w 1214438"/>
                  <a:gd name="connsiteY3" fmla="*/ 123825 h 1533525"/>
                  <a:gd name="connsiteX4" fmla="*/ 90488 w 1214438"/>
                  <a:gd name="connsiteY4" fmla="*/ 128587 h 1533525"/>
                  <a:gd name="connsiteX5" fmla="*/ 114300 w 1214438"/>
                  <a:gd name="connsiteY5" fmla="*/ 123825 h 1533525"/>
                  <a:gd name="connsiteX6" fmla="*/ 142875 w 1214438"/>
                  <a:gd name="connsiteY6" fmla="*/ 104775 h 1533525"/>
                  <a:gd name="connsiteX7" fmla="*/ 176213 w 1214438"/>
                  <a:gd name="connsiteY7" fmla="*/ 66675 h 1533525"/>
                  <a:gd name="connsiteX8" fmla="*/ 180975 w 1214438"/>
                  <a:gd name="connsiteY8" fmla="*/ 0 h 1533525"/>
                  <a:gd name="connsiteX9" fmla="*/ 1214438 w 1214438"/>
                  <a:gd name="connsiteY9" fmla="*/ 1133475 h 1533525"/>
                  <a:gd name="connsiteX10" fmla="*/ 66675 w 1214438"/>
                  <a:gd name="connsiteY10" fmla="*/ 1533525 h 1533525"/>
                  <a:gd name="connsiteX11" fmla="*/ 0 w 1214438"/>
                  <a:gd name="connsiteY11" fmla="*/ 85725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438" h="1533525">
                    <a:moveTo>
                      <a:pt x="0" y="85725"/>
                    </a:moveTo>
                    <a:lnTo>
                      <a:pt x="0" y="85725"/>
                    </a:lnTo>
                    <a:cubicBezTo>
                      <a:pt x="41510" y="115374"/>
                      <a:pt x="20381" y="105217"/>
                      <a:pt x="61913" y="119062"/>
                    </a:cubicBezTo>
                    <a:lnTo>
                      <a:pt x="76200" y="123825"/>
                    </a:lnTo>
                    <a:lnTo>
                      <a:pt x="90488" y="128587"/>
                    </a:lnTo>
                    <a:cubicBezTo>
                      <a:pt x="98425" y="127000"/>
                      <a:pt x="106931" y="127174"/>
                      <a:pt x="114300" y="123825"/>
                    </a:cubicBezTo>
                    <a:cubicBezTo>
                      <a:pt x="124722" y="119088"/>
                      <a:pt x="142875" y="104775"/>
                      <a:pt x="142875" y="104775"/>
                    </a:cubicBezTo>
                    <a:cubicBezTo>
                      <a:pt x="165100" y="71437"/>
                      <a:pt x="152400" y="82550"/>
                      <a:pt x="176213" y="66675"/>
                    </a:cubicBezTo>
                    <a:cubicBezTo>
                      <a:pt x="183777" y="28852"/>
                      <a:pt x="180975" y="50957"/>
                      <a:pt x="180975" y="0"/>
                    </a:cubicBezTo>
                    <a:lnTo>
                      <a:pt x="1214438" y="1133475"/>
                    </a:lnTo>
                    <a:lnTo>
                      <a:pt x="66675" y="1533525"/>
                    </a:lnTo>
                    <a:lnTo>
                      <a:pt x="0" y="85725"/>
                    </a:lnTo>
                    <a:close/>
                  </a:path>
                </a:pathLst>
              </a:custGeom>
              <a:gradFill flip="none" rotWithShape="1">
                <a:gsLst>
                  <a:gs pos="0">
                    <a:srgbClr val="00949C">
                      <a:shade val="30000"/>
                      <a:satMod val="115000"/>
                    </a:srgbClr>
                  </a:gs>
                  <a:gs pos="52000">
                    <a:schemeClr val="accent5">
                      <a:lumMod val="60000"/>
                      <a:lumOff val="40000"/>
                    </a:schemeClr>
                  </a:gs>
                  <a:gs pos="95000">
                    <a:schemeClr val="accent5">
                      <a:lumMod val="20000"/>
                      <a:lumOff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456200" y="3276488"/>
                <a:ext cx="311337" cy="332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6" name="Picture 2" descr="\\192.168.1.6\市场组文件\市场组知识库\国际宣传工作临时交接文档\心电组\展会PPT用图\放大镜副本.png"/>
            <p:cNvPicPr>
              <a:picLocks noChangeAspect="1" noChangeArrowheads="1"/>
            </p:cNvPicPr>
            <p:nvPr/>
          </p:nvPicPr>
          <p:blipFill>
            <a:blip r:embed="rId4" cstate="print"/>
            <a:srcRect/>
            <a:stretch>
              <a:fillRect/>
            </a:stretch>
          </p:blipFill>
          <p:spPr bwMode="auto">
            <a:xfrm>
              <a:off x="1431925" y="4317159"/>
              <a:ext cx="4459317" cy="4459315"/>
            </a:xfrm>
            <a:prstGeom prst="rect">
              <a:avLst/>
            </a:prstGeom>
            <a:ln>
              <a:noFill/>
            </a:ln>
            <a:effectLst>
              <a:outerShdw blurRad="292100" dist="139700" dir="2700000" algn="tl" rotWithShape="0">
                <a:srgbClr val="333333">
                  <a:alpha val="65000"/>
                </a:srgbClr>
              </a:outerShdw>
            </a:effectLst>
          </p:spPr>
        </p:pic>
      </p:grpSp>
      <p:sp>
        <p:nvSpPr>
          <p:cNvPr id="86" name="矩形 85"/>
          <p:cNvSpPr/>
          <p:nvPr/>
        </p:nvSpPr>
        <p:spPr>
          <a:xfrm>
            <a:off x="304235" y="2490210"/>
            <a:ext cx="8433365" cy="41926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31532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0274C5"/>
                </a:solidFill>
                <a:latin typeface="HelveticaNeueLT Pro 43 LtEx" pitchFamily="34" charset="0"/>
                <a:ea typeface="微软雅黑" pitchFamily="34" charset="-122"/>
                <a:cs typeface="Arial" pitchFamily="34" charset="0"/>
              </a:defRPr>
            </a:lvl1pPr>
          </a:lstStyle>
          <a:p>
            <a:r>
              <a:rPr lang="en-US" altLang="zh-CN" dirty="0">
                <a:solidFill>
                  <a:srgbClr val="F99B0C"/>
                </a:solidFill>
              </a:rPr>
              <a:t>Print the Report in Time</a:t>
            </a:r>
          </a:p>
        </p:txBody>
      </p:sp>
      <p:grpSp>
        <p:nvGrpSpPr>
          <p:cNvPr id="7" name="组合 6"/>
          <p:cNvGrpSpPr/>
          <p:nvPr/>
        </p:nvGrpSpPr>
        <p:grpSpPr>
          <a:xfrm>
            <a:off x="285299" y="1079887"/>
            <a:ext cx="1120588" cy="1149539"/>
            <a:chOff x="3337650" y="3028492"/>
            <a:chExt cx="1120588" cy="1149539"/>
          </a:xfrm>
        </p:grpSpPr>
        <p:sp>
          <p:nvSpPr>
            <p:cNvPr id="12" name="圆角矩形 11"/>
            <p:cNvSpPr/>
            <p:nvPr/>
          </p:nvSpPr>
          <p:spPr bwMode="auto">
            <a:xfrm>
              <a:off x="3337650" y="3028492"/>
              <a:ext cx="1120588" cy="1120588"/>
            </a:xfrm>
            <a:prstGeom prst="roundRect">
              <a:avLst/>
            </a:prstGeom>
            <a:solidFill>
              <a:schemeClr val="tx1">
                <a:lumMod val="85000"/>
                <a:lumOff val="1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u="none" strike="noStrike" cap="none" normalizeH="0" baseline="0" dirty="0">
                <a:ln>
                  <a:noFill/>
                </a:ln>
                <a:solidFill>
                  <a:schemeClr val="bg1"/>
                </a:solidFill>
                <a:ea typeface="微软雅黑" pitchFamily="34" charset="-122"/>
              </a:endParaRPr>
            </a:p>
          </p:txBody>
        </p:sp>
        <p:grpSp>
          <p:nvGrpSpPr>
            <p:cNvPr id="10" name="组合 9"/>
            <p:cNvGrpSpPr/>
            <p:nvPr/>
          </p:nvGrpSpPr>
          <p:grpSpPr>
            <a:xfrm>
              <a:off x="3535993" y="3119725"/>
              <a:ext cx="731520" cy="731520"/>
              <a:chOff x="414608" y="3126917"/>
              <a:chExt cx="914400" cy="914400"/>
            </a:xfrm>
            <a:effectLst/>
          </p:grpSpPr>
          <p:cxnSp>
            <p:nvCxnSpPr>
              <p:cNvPr id="6" name="直接连接符 5"/>
              <p:cNvCxnSpPr/>
              <p:nvPr/>
            </p:nvCxnSpPr>
            <p:spPr>
              <a:xfrm>
                <a:off x="871809" y="3126917"/>
                <a:ext cx="0" cy="91440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3600000">
                <a:off x="871808" y="3126916"/>
                <a:ext cx="0" cy="91440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8000000" flipH="1">
                <a:off x="871808" y="3131586"/>
                <a:ext cx="0" cy="91440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3600000">
                <a:off x="950998" y="3116913"/>
                <a:ext cx="0" cy="18288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3600000">
                <a:off x="1205220" y="3599020"/>
                <a:ext cx="0" cy="18288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3600000">
                <a:off x="543146" y="3401075"/>
                <a:ext cx="0" cy="18288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000000" flipH="1">
                <a:off x="781460" y="3113436"/>
                <a:ext cx="0" cy="18288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8000000" flipH="1">
                <a:off x="948617" y="3851900"/>
                <a:ext cx="0" cy="18288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18000000" flipH="1">
                <a:off x="1198078" y="3391232"/>
                <a:ext cx="0" cy="18288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8000000" flipH="1">
                <a:off x="538597" y="3593301"/>
                <a:ext cx="0" cy="18288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24081" y="3728167"/>
                <a:ext cx="0" cy="178437"/>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25429" y="3733799"/>
                <a:ext cx="0" cy="178437"/>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24081" y="3261377"/>
                <a:ext cx="0" cy="178437"/>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123048" y="3265978"/>
                <a:ext cx="0" cy="178437"/>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3600000">
                <a:off x="798342" y="3854764"/>
                <a:ext cx="0" cy="18288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3393770" y="3870254"/>
              <a:ext cx="1005807" cy="307777"/>
            </a:xfrm>
            <a:prstGeom prst="rect">
              <a:avLst/>
            </a:prstGeom>
            <a:noFill/>
            <a:ln>
              <a:noFill/>
            </a:ln>
          </p:spPr>
          <p:txBody>
            <a:bodyPr wrap="square" rtlCol="0">
              <a:spAutoFit/>
            </a:bodyPr>
            <a:lstStyle/>
            <a:p>
              <a:pPr algn="ctr"/>
              <a:r>
                <a:rPr lang="en-US" altLang="zh-CN" sz="1400" b="1" dirty="0">
                  <a:solidFill>
                    <a:schemeClr val="bg1"/>
                  </a:solidFill>
                </a:rPr>
                <a:t>Freezing</a:t>
              </a:r>
              <a:endParaRPr lang="zh-CN" altLang="en-US" sz="1400" b="1" dirty="0">
                <a:solidFill>
                  <a:schemeClr val="bg1"/>
                </a:solidFill>
              </a:endParaRPr>
            </a:p>
          </p:txBody>
        </p:sp>
      </p:grpSp>
      <p:pic>
        <p:nvPicPr>
          <p:cNvPr id="6146" name="Picture 2" descr="C:\Users\huhaixiao\Desktop\STRESS\1\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560" y="2343941"/>
            <a:ext cx="7866508" cy="4424911"/>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1619109" y="1076310"/>
            <a:ext cx="7318376" cy="830997"/>
          </a:xfrm>
          <a:prstGeom prst="rect">
            <a:avLst/>
          </a:prstGeom>
          <a:noFill/>
        </p:spPr>
        <p:txBody>
          <a:bodyPr wrap="square" rtlCol="0">
            <a:spAutoFit/>
          </a:bodyPr>
          <a:lstStyle/>
          <a:p>
            <a:pPr marL="285750" indent="-285750" algn="just">
              <a:buClr>
                <a:schemeClr val="tx2">
                  <a:lumMod val="40000"/>
                  <a:lumOff val="60000"/>
                </a:schemeClr>
              </a:buClr>
              <a:buFont typeface="Wingdings" pitchFamily="2" charset="2"/>
              <a:buChar char="n"/>
            </a:pPr>
            <a:r>
              <a:rPr lang="en-US" altLang="zh-CN" sz="1600" b="1" dirty="0">
                <a:latin typeface="HelveticaNeueLT Pro 43 LtEx" pitchFamily="34" charset="0"/>
              </a:rPr>
              <a:t>Freezing and Reviewing</a:t>
            </a:r>
          </a:p>
          <a:p>
            <a:r>
              <a:rPr lang="en-US" altLang="zh-CN" sz="1600" dirty="0">
                <a:latin typeface="HelveticaNeueLT Pro 43 LtEx" pitchFamily="34" charset="0"/>
              </a:rPr>
              <a:t>Without disrupting the current sampling, the freezing function allows clinicians to review the waveform, and to choose any segment to print.</a:t>
            </a:r>
            <a:endParaRPr lang="zh-CN" altLang="en-US" sz="1600" dirty="0">
              <a:latin typeface="Calibri" pitchFamily="34" charset="0"/>
            </a:endParaRPr>
          </a:p>
        </p:txBody>
      </p:sp>
    </p:spTree>
    <p:extLst>
      <p:ext uri="{BB962C8B-B14F-4D97-AF65-F5344CB8AC3E}">
        <p14:creationId xmlns:p14="http://schemas.microsoft.com/office/powerpoint/2010/main" val="41323480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0274C5"/>
                </a:solidFill>
                <a:latin typeface="HelveticaNeueLT Pro 43 LtEx" pitchFamily="34" charset="0"/>
                <a:ea typeface="微软雅黑" pitchFamily="34" charset="-122"/>
                <a:cs typeface="Arial" pitchFamily="34" charset="0"/>
              </a:defRPr>
            </a:lvl1pPr>
          </a:lstStyle>
          <a:p>
            <a:r>
              <a:rPr lang="en-US" altLang="zh-CN" dirty="0">
                <a:solidFill>
                  <a:srgbClr val="F99B0C"/>
                </a:solidFill>
              </a:rPr>
              <a:t>Always Catch the Detail</a:t>
            </a:r>
          </a:p>
        </p:txBody>
      </p:sp>
      <p:pic>
        <p:nvPicPr>
          <p:cNvPr id="2052" name="Picture 4" descr="C:\Users\huhaixiao\Desktop\QQ拼音截图未命名3.bm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689"/>
          <a:stretch/>
        </p:blipFill>
        <p:spPr bwMode="auto">
          <a:xfrm>
            <a:off x="368040" y="2933945"/>
            <a:ext cx="4063114" cy="3214761"/>
          </a:xfrm>
          <a:prstGeom prst="rect">
            <a:avLst/>
          </a:prstGeom>
          <a:noFill/>
          <a:ln>
            <a:solidFill>
              <a:srgbClr val="C90E2B"/>
            </a:solidFill>
          </a:ln>
          <a:extLst>
            <a:ext uri="{909E8E84-426E-40DD-AFC4-6F175D3DCCD1}">
              <a14:hiddenFill xmlns:a14="http://schemas.microsoft.com/office/drawing/2010/main">
                <a:solidFill>
                  <a:srgbClr val="FFFFFF"/>
                </a:solidFill>
              </a14:hiddenFill>
            </a:ext>
          </a:extLst>
        </p:spPr>
      </p:pic>
      <p:pic>
        <p:nvPicPr>
          <p:cNvPr id="2053" name="Picture 5" descr="C:\Users\huhaixiao\Desktop\QQ拼音截图未命名2.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230"/>
          <a:stretch/>
        </p:blipFill>
        <p:spPr bwMode="auto">
          <a:xfrm>
            <a:off x="4638449" y="2942166"/>
            <a:ext cx="4063114" cy="3216035"/>
          </a:xfrm>
          <a:prstGeom prst="rect">
            <a:avLst/>
          </a:prstGeom>
          <a:noFill/>
          <a:ln>
            <a:solidFill>
              <a:srgbClr val="C90E2B"/>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720997" y="1091952"/>
            <a:ext cx="7295293" cy="1323439"/>
          </a:xfrm>
          <a:prstGeom prst="rect">
            <a:avLst/>
          </a:prstGeom>
          <a:noFill/>
        </p:spPr>
        <p:txBody>
          <a:bodyPr wrap="square" rtlCol="0">
            <a:spAutoFit/>
          </a:bodyPr>
          <a:lstStyle/>
          <a:p>
            <a:pPr marL="285750" indent="-285750" algn="just">
              <a:buClr>
                <a:srgbClr val="C00000"/>
              </a:buClr>
              <a:buFont typeface="Wingdings" pitchFamily="2" charset="2"/>
              <a:buChar char="n"/>
            </a:pPr>
            <a:r>
              <a:rPr lang="en-US" altLang="zh-CN" sz="1600" b="1" dirty="0">
                <a:latin typeface="HelveticaNeueLT Pro 43 LtEx" pitchFamily="34" charset="0"/>
              </a:rPr>
              <a:t>On-screen Measurement</a:t>
            </a:r>
          </a:p>
          <a:p>
            <a:pPr algn="just"/>
            <a:r>
              <a:rPr lang="en-US" altLang="zh-CN" sz="1600" dirty="0">
                <a:latin typeface="HelveticaNeueLT Pro 43 LtEx" pitchFamily="34" charset="0"/>
              </a:rPr>
              <a:t>By double clicking the waveform, clinician can magnify any segment of the waveform and measure it on-screen. In addition, Clinicians can manually modify the position of a marker line and update the measurement on ECG report with one click.</a:t>
            </a:r>
            <a:endParaRPr lang="zh-CN" altLang="zh-CN" sz="1600" dirty="0">
              <a:latin typeface="HelveticaNeueLT Pro 43 LtEx" pitchFamily="34" charset="0"/>
            </a:endParaRPr>
          </a:p>
        </p:txBody>
      </p:sp>
      <p:grpSp>
        <p:nvGrpSpPr>
          <p:cNvPr id="14" name="组合 13"/>
          <p:cNvGrpSpPr/>
          <p:nvPr/>
        </p:nvGrpSpPr>
        <p:grpSpPr>
          <a:xfrm>
            <a:off x="234724" y="1088224"/>
            <a:ext cx="1244872" cy="1145481"/>
            <a:chOff x="262860" y="1510264"/>
            <a:chExt cx="1244872" cy="1145481"/>
          </a:xfrm>
        </p:grpSpPr>
        <p:sp>
          <p:nvSpPr>
            <p:cNvPr id="23" name="圆角矩形 22"/>
            <p:cNvSpPr/>
            <p:nvPr/>
          </p:nvSpPr>
          <p:spPr bwMode="auto">
            <a:xfrm>
              <a:off x="325215" y="1510264"/>
              <a:ext cx="1120588" cy="1120588"/>
            </a:xfrm>
            <a:prstGeom prst="roundRect">
              <a:avLst/>
            </a:prstGeom>
            <a:solidFill>
              <a:srgbClr val="C90E2B"/>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a:solidFill>
                  <a:schemeClr val="bg1"/>
                </a:solidFill>
                <a:latin typeface="HelveticaNeueLT Pro 45 Lt" pitchFamily="34" charset="0"/>
                <a:ea typeface="宋体" pitchFamily="2" charset="-122"/>
                <a:cs typeface="Calibri" pitchFamily="34" charset="0"/>
              </a:endParaRPr>
            </a:p>
          </p:txBody>
        </p:sp>
        <p:grpSp>
          <p:nvGrpSpPr>
            <p:cNvPr id="4" name="组合 3"/>
            <p:cNvGrpSpPr/>
            <p:nvPr/>
          </p:nvGrpSpPr>
          <p:grpSpPr>
            <a:xfrm>
              <a:off x="654417" y="1579031"/>
              <a:ext cx="592569" cy="595549"/>
              <a:chOff x="515099" y="1593317"/>
              <a:chExt cx="685800" cy="685800"/>
            </a:xfrm>
          </p:grpSpPr>
          <p:sp>
            <p:nvSpPr>
              <p:cNvPr id="3" name="等腰三角形 2"/>
              <p:cNvSpPr/>
              <p:nvPr/>
            </p:nvSpPr>
            <p:spPr>
              <a:xfrm>
                <a:off x="515099" y="1593317"/>
                <a:ext cx="685800" cy="68580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740125" y="1823106"/>
                <a:ext cx="365760" cy="365760"/>
              </a:xfrm>
              <a:prstGeom prst="triangle">
                <a:avLst>
                  <a:gd name="adj" fmla="val 100000"/>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389442" y="2194646"/>
              <a:ext cx="985348" cy="73152"/>
              <a:chOff x="346292" y="2303874"/>
              <a:chExt cx="1080120" cy="146304"/>
            </a:xfrm>
          </p:grpSpPr>
          <p:sp>
            <p:nvSpPr>
              <p:cNvPr id="2" name="矩形 1"/>
              <p:cNvSpPr/>
              <p:nvPr/>
            </p:nvSpPr>
            <p:spPr>
              <a:xfrm>
                <a:off x="346292" y="2303874"/>
                <a:ext cx="1080120" cy="14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86535" y="2303874"/>
                <a:ext cx="990110" cy="46586"/>
                <a:chOff x="386535" y="2303874"/>
                <a:chExt cx="990110" cy="46586"/>
              </a:xfrm>
            </p:grpSpPr>
            <p:cxnSp>
              <p:nvCxnSpPr>
                <p:cNvPr id="9" name="直接连接符 8"/>
                <p:cNvCxnSpPr/>
                <p:nvPr/>
              </p:nvCxnSpPr>
              <p:spPr>
                <a:xfrm>
                  <a:off x="386535" y="2303874"/>
                  <a:ext cx="0" cy="4572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76545" y="2303874"/>
                  <a:ext cx="0" cy="4572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66555" y="2304127"/>
                  <a:ext cx="0" cy="4572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56565" y="2304127"/>
                  <a:ext cx="0" cy="4572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46575" y="2304487"/>
                  <a:ext cx="0" cy="4572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36585" y="2304487"/>
                  <a:ext cx="0" cy="4572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926595" y="2304740"/>
                  <a:ext cx="0" cy="4572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016605" y="2304740"/>
                  <a:ext cx="0" cy="4572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106615" y="2303874"/>
                  <a:ext cx="0" cy="4572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196625" y="2303874"/>
                  <a:ext cx="0" cy="4572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286635" y="2304127"/>
                  <a:ext cx="0" cy="4572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376645" y="2304127"/>
                  <a:ext cx="0" cy="4572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grpSp>
        </p:grpSp>
        <p:sp>
          <p:nvSpPr>
            <p:cNvPr id="62" name="TextBox 61"/>
            <p:cNvSpPr txBox="1"/>
            <p:nvPr/>
          </p:nvSpPr>
          <p:spPr>
            <a:xfrm>
              <a:off x="262860" y="2291606"/>
              <a:ext cx="1244872" cy="364139"/>
            </a:xfrm>
            <a:prstGeom prst="rect">
              <a:avLst/>
            </a:prstGeom>
            <a:noFill/>
            <a:ln>
              <a:noFill/>
            </a:ln>
          </p:spPr>
          <p:txBody>
            <a:bodyPr wrap="square" rtlCol="0">
              <a:spAutoFit/>
            </a:bodyPr>
            <a:lstStyle/>
            <a:p>
              <a:pPr algn="ctr">
                <a:lnSpc>
                  <a:spcPts val="1000"/>
                </a:lnSpc>
              </a:pPr>
              <a:r>
                <a:rPr lang="en-US" altLang="zh-CN" sz="1400" b="1" dirty="0">
                  <a:solidFill>
                    <a:schemeClr val="bg1"/>
                  </a:solidFill>
                </a:rPr>
                <a:t>On-screen</a:t>
              </a:r>
            </a:p>
            <a:p>
              <a:pPr algn="ctr">
                <a:lnSpc>
                  <a:spcPts val="1000"/>
                </a:lnSpc>
              </a:pPr>
              <a:r>
                <a:rPr lang="en-US" altLang="zh-CN" sz="1400" b="1" dirty="0">
                  <a:solidFill>
                    <a:schemeClr val="bg1"/>
                  </a:solidFill>
                </a:rPr>
                <a:t>Measuring</a:t>
              </a:r>
              <a:endParaRPr lang="zh-CN" altLang="en-US" sz="1400" b="1" dirty="0">
                <a:solidFill>
                  <a:schemeClr val="bg1"/>
                </a:solidFill>
              </a:endParaRPr>
            </a:p>
          </p:txBody>
        </p:sp>
      </p:grpSp>
    </p:spTree>
    <p:extLst>
      <p:ext uri="{BB962C8B-B14F-4D97-AF65-F5344CB8AC3E}">
        <p14:creationId xmlns:p14="http://schemas.microsoft.com/office/powerpoint/2010/main" val="24266410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rot="5400000">
            <a:off x="3657672" y="5739588"/>
            <a:ext cx="1828655" cy="16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descr="PPT模板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5226677"/>
            <a:ext cx="1066791" cy="863023"/>
          </a:xfrm>
          <a:prstGeom prst="rect">
            <a:avLst/>
          </a:prstGeom>
        </p:spPr>
      </p:pic>
      <p:sp>
        <p:nvSpPr>
          <p:cNvPr id="12" name="Text Box 36"/>
          <p:cNvSpPr txBox="1">
            <a:spLocks noChangeArrowheads="1"/>
          </p:cNvSpPr>
          <p:nvPr/>
        </p:nvSpPr>
        <p:spPr bwMode="auto">
          <a:xfrm>
            <a:off x="-8344" y="1193977"/>
            <a:ext cx="9143999" cy="1141217"/>
          </a:xfrm>
          <a:prstGeom prst="rect">
            <a:avLst/>
          </a:prstGeom>
          <a:noFill/>
          <a:ln w="9525">
            <a:noFill/>
            <a:miter lim="800000"/>
            <a:headEnd/>
            <a:tailEnd/>
          </a:ln>
        </p:spPr>
        <p:txBody>
          <a:bodyPr wrap="square" lIns="89594" tIns="46930" rIns="0" bIns="46930">
            <a:spAutoFit/>
          </a:bodyPr>
          <a:lstStyle/>
          <a:p>
            <a:pPr algn="ctr"/>
            <a:r>
              <a:rPr lang="en-US" altLang="zh-CN" sz="4000" b="1" dirty="0">
                <a:solidFill>
                  <a:srgbClr val="60605B"/>
                </a:solidFill>
                <a:latin typeface="HelveticaNeueLT Pro 43 LtEx" pitchFamily="34" charset="0"/>
                <a:ea typeface="微软雅黑" pitchFamily="34" charset="-122"/>
                <a:cs typeface="Arial" pitchFamily="34" charset="0"/>
              </a:rPr>
              <a:t>SE-1515 </a:t>
            </a:r>
          </a:p>
          <a:p>
            <a:pPr algn="ctr"/>
            <a:r>
              <a:rPr lang="en-US" altLang="zh-CN" sz="2800" b="1" dirty="0">
                <a:solidFill>
                  <a:srgbClr val="60605B"/>
                </a:solidFill>
                <a:latin typeface="HelveticaNeueLT Pro 43 LtEx" pitchFamily="34" charset="0"/>
                <a:ea typeface="微软雅黑" pitchFamily="34" charset="-122"/>
              </a:rPr>
              <a:t>Stress ECG Workstation</a:t>
            </a:r>
            <a:endParaRPr lang="zh-CN" altLang="en-US" sz="2800" b="1" dirty="0">
              <a:solidFill>
                <a:srgbClr val="60605B"/>
              </a:solidFill>
              <a:latin typeface="HelveticaNeueLT Pro 43 LtEx" pitchFamily="34" charset="0"/>
              <a:ea typeface="微软雅黑" pitchFamily="34" charset="-122"/>
            </a:endParaRPr>
          </a:p>
        </p:txBody>
      </p:sp>
      <p:sp>
        <p:nvSpPr>
          <p:cNvPr id="17" name="Text Box 50"/>
          <p:cNvSpPr txBox="1">
            <a:spLocks noChangeArrowheads="1"/>
          </p:cNvSpPr>
          <p:nvPr/>
        </p:nvSpPr>
        <p:spPr bwMode="auto">
          <a:xfrm>
            <a:off x="4951696" y="5214950"/>
            <a:ext cx="2592172" cy="1015651"/>
          </a:xfrm>
          <a:prstGeom prst="rect">
            <a:avLst/>
          </a:prstGeom>
          <a:noFill/>
          <a:ln w="9525">
            <a:noFill/>
            <a:miter lim="800000"/>
            <a:headEnd/>
            <a:tailEnd/>
          </a:ln>
        </p:spPr>
        <p:txBody>
          <a:bodyPr lIns="0" tIns="45714" rIns="0" bIns="45714">
            <a:spAutoFit/>
          </a:bodyPr>
          <a:lstStyle/>
          <a:p>
            <a:r>
              <a:rPr lang="en-US" altLang="zh-CN" sz="1200" b="1" dirty="0">
                <a:solidFill>
                  <a:schemeClr val="bg1"/>
                </a:solidFill>
                <a:latin typeface="Calibri" pitchFamily="34" charset="0"/>
                <a:ea typeface="微软雅黑" pitchFamily="34" charset="-122"/>
                <a:cs typeface="Arial" pitchFamily="34" charset="0"/>
              </a:rPr>
              <a:t>Edan Instruments, Inc.</a:t>
            </a:r>
          </a:p>
          <a:p>
            <a:endParaRPr lang="zh-CN" altLang="en-US" sz="1200" dirty="0">
              <a:solidFill>
                <a:schemeClr val="bg1"/>
              </a:solidFill>
              <a:latin typeface="Calibri" pitchFamily="34" charset="0"/>
              <a:ea typeface="微软雅黑" pitchFamily="34" charset="-122"/>
              <a:cs typeface="Arial" pitchFamily="34" charset="0"/>
            </a:endParaRPr>
          </a:p>
          <a:p>
            <a:r>
              <a:rPr lang="en-US" altLang="zh-CN" sz="1200" dirty="0">
                <a:solidFill>
                  <a:schemeClr val="bg1"/>
                </a:solidFill>
                <a:latin typeface="Calibri" pitchFamily="34" charset="0"/>
                <a:ea typeface="微软雅黑" pitchFamily="34" charset="-122"/>
                <a:cs typeface="Arial" pitchFamily="34" charset="0"/>
              </a:rPr>
              <a:t>www.edan.com.cn</a:t>
            </a:r>
          </a:p>
          <a:p>
            <a:r>
              <a:rPr lang="en-US" altLang="zh-CN" sz="1200" dirty="0">
                <a:solidFill>
                  <a:schemeClr val="bg1"/>
                </a:solidFill>
                <a:latin typeface="Calibri" pitchFamily="34" charset="0"/>
                <a:ea typeface="微软雅黑" pitchFamily="34" charset="-122"/>
                <a:cs typeface="Arial" pitchFamily="34" charset="0"/>
              </a:rPr>
              <a:t>info@edan.com.cn</a:t>
            </a:r>
          </a:p>
          <a:p>
            <a:r>
              <a:rPr lang="en-US" altLang="zh-CN" sz="1200" dirty="0">
                <a:solidFill>
                  <a:schemeClr val="bg1"/>
                </a:solidFill>
                <a:latin typeface="Calibri" pitchFamily="34" charset="0"/>
                <a:ea typeface="微软雅黑" pitchFamily="34" charset="-122"/>
                <a:cs typeface="Arial" pitchFamily="34" charset="0"/>
              </a:rPr>
              <a:t>Nov. 27, 2019</a:t>
            </a:r>
            <a:endParaRPr lang="zh-CN" altLang="en-US" sz="1200" dirty="0">
              <a:solidFill>
                <a:schemeClr val="bg1"/>
              </a:solidFill>
              <a:latin typeface="Calibri" pitchFamily="34" charset="0"/>
              <a:ea typeface="微软雅黑" pitchFamily="34" charset="-122"/>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0274C5"/>
                </a:solidFill>
                <a:latin typeface="HelveticaNeueLT Pro 43 LtEx" pitchFamily="34" charset="0"/>
                <a:ea typeface="微软雅黑" pitchFamily="34" charset="-122"/>
                <a:cs typeface="Arial" pitchFamily="34" charset="0"/>
              </a:defRPr>
            </a:lvl1pPr>
          </a:lstStyle>
          <a:p>
            <a:r>
              <a:rPr lang="en-US" altLang="zh-CN" dirty="0">
                <a:solidFill>
                  <a:srgbClr val="F99B0C"/>
                </a:solidFill>
              </a:rPr>
              <a:t>Diagnose with Confidence</a:t>
            </a:r>
          </a:p>
        </p:txBody>
      </p:sp>
      <p:sp>
        <p:nvSpPr>
          <p:cNvPr id="43" name="TextBox 42"/>
          <p:cNvSpPr txBox="1"/>
          <p:nvPr/>
        </p:nvSpPr>
        <p:spPr>
          <a:xfrm>
            <a:off x="1619109" y="1076310"/>
            <a:ext cx="7318376" cy="830997"/>
          </a:xfrm>
          <a:prstGeom prst="rect">
            <a:avLst/>
          </a:prstGeom>
          <a:noFill/>
        </p:spPr>
        <p:txBody>
          <a:bodyPr wrap="square" rtlCol="0">
            <a:spAutoFit/>
          </a:bodyPr>
          <a:lstStyle/>
          <a:p>
            <a:pPr marL="285750" indent="-285750" algn="just">
              <a:buClr>
                <a:schemeClr val="tx2">
                  <a:lumMod val="40000"/>
                  <a:lumOff val="60000"/>
                </a:schemeClr>
              </a:buClr>
              <a:buFont typeface="Wingdings" pitchFamily="2" charset="2"/>
              <a:buChar char="n"/>
            </a:pPr>
            <a:r>
              <a:rPr lang="en-US" altLang="zh-CN" sz="1600" b="1" dirty="0">
                <a:latin typeface="HelveticaNeueLT Pro 43 LtEx" pitchFamily="34" charset="0"/>
              </a:rPr>
              <a:t>Customizable Report</a:t>
            </a:r>
          </a:p>
          <a:p>
            <a:r>
              <a:rPr lang="en-US" altLang="zh-CN" sz="1600" dirty="0">
                <a:latin typeface="HelveticaNeueLT Pro 43 LtEx" pitchFamily="34" charset="0"/>
              </a:rPr>
              <a:t>SE-1515 Stress ECG system supports comprehensive and selectable report, so that clinicians can choose the appropriate chapters on printing. </a:t>
            </a:r>
            <a:endParaRPr lang="zh-CN" altLang="en-US" sz="1600" dirty="0">
              <a:latin typeface="Calibri" pitchFamily="34" charset="0"/>
            </a:endParaRPr>
          </a:p>
        </p:txBody>
      </p:sp>
      <p:grpSp>
        <p:nvGrpSpPr>
          <p:cNvPr id="2" name="组合 1"/>
          <p:cNvGrpSpPr/>
          <p:nvPr/>
        </p:nvGrpSpPr>
        <p:grpSpPr>
          <a:xfrm>
            <a:off x="310591" y="2781701"/>
            <a:ext cx="7664215" cy="2059305"/>
            <a:chOff x="310591" y="2598420"/>
            <a:chExt cx="7664215" cy="2059305"/>
          </a:xfrm>
        </p:grpSpPr>
        <p:pic>
          <p:nvPicPr>
            <p:cNvPr id="7170" name="Picture 2" descr="C:\Users\huhaixiao\Desktop\搜狗截图2017080623465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8" t="5402" r="380" b="50021"/>
            <a:stretch/>
          </p:blipFill>
          <p:spPr bwMode="auto">
            <a:xfrm>
              <a:off x="341419" y="2598420"/>
              <a:ext cx="7633387" cy="2059305"/>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310591" y="2598420"/>
              <a:ext cx="7664215" cy="2059305"/>
            </a:xfrm>
            <a:prstGeom prst="rect">
              <a:avLst/>
            </a:prstGeom>
            <a:solidFill>
              <a:schemeClr val="bg1">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Picture 2" descr="C:\Users\huhaixiao\Desktop\搜狗截图2017080623465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7" t="14521" r="2080" b="66098"/>
            <a:stretch/>
          </p:blipFill>
          <p:spPr bwMode="auto">
            <a:xfrm>
              <a:off x="404521" y="3016335"/>
              <a:ext cx="7446221" cy="895350"/>
            </a:xfrm>
            <a:prstGeom prst="rect">
              <a:avLst/>
            </a:prstGeom>
            <a:noFill/>
            <a:extLst>
              <a:ext uri="{909E8E84-426E-40DD-AFC4-6F175D3DCCD1}">
                <a14:hiddenFill xmlns:a14="http://schemas.microsoft.com/office/drawing/2010/main">
                  <a:solidFill>
                    <a:srgbClr val="FFFFFF"/>
                  </a:solidFill>
                </a14:hiddenFill>
              </a:ext>
            </a:extLst>
          </p:spPr>
        </p:pic>
        <p:sp>
          <p:nvSpPr>
            <p:cNvPr id="32" name="圆角矩形 31"/>
            <p:cNvSpPr/>
            <p:nvPr/>
          </p:nvSpPr>
          <p:spPr>
            <a:xfrm>
              <a:off x="381000" y="2999179"/>
              <a:ext cx="7469742" cy="912506"/>
            </a:xfrm>
            <a:prstGeom prst="roundRect">
              <a:avLst>
                <a:gd name="adj" fmla="val 6540"/>
              </a:avLst>
            </a:prstGeom>
            <a:noFill/>
            <a:ln w="28575">
              <a:solidFill>
                <a:srgbClr val="26D07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schemeClr val="tx1"/>
                </a:solidFill>
              </a:endParaRPr>
            </a:p>
          </p:txBody>
        </p:sp>
      </p:grpSp>
      <p:grpSp>
        <p:nvGrpSpPr>
          <p:cNvPr id="34" name="组合 33"/>
          <p:cNvGrpSpPr/>
          <p:nvPr/>
        </p:nvGrpSpPr>
        <p:grpSpPr>
          <a:xfrm>
            <a:off x="206515" y="1097049"/>
            <a:ext cx="1350150" cy="1145056"/>
            <a:chOff x="182700" y="1130390"/>
            <a:chExt cx="1350150" cy="1145056"/>
          </a:xfrm>
        </p:grpSpPr>
        <p:sp>
          <p:nvSpPr>
            <p:cNvPr id="39" name="圆角矩形 38"/>
            <p:cNvSpPr/>
            <p:nvPr/>
          </p:nvSpPr>
          <p:spPr bwMode="auto">
            <a:xfrm>
              <a:off x="268988" y="1130390"/>
              <a:ext cx="1120588" cy="1120588"/>
            </a:xfrm>
            <a:prstGeom prst="round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a:ln>
                  <a:noFill/>
                </a:ln>
                <a:solidFill>
                  <a:schemeClr val="bg1"/>
                </a:solidFill>
                <a:latin typeface="Calibri" pitchFamily="34" charset="0"/>
                <a:ea typeface="微软雅黑" pitchFamily="34" charset="-122"/>
              </a:endParaRPr>
            </a:p>
          </p:txBody>
        </p:sp>
        <p:sp>
          <p:nvSpPr>
            <p:cNvPr id="40" name="TextBox 25"/>
            <p:cNvSpPr txBox="1"/>
            <p:nvPr/>
          </p:nvSpPr>
          <p:spPr>
            <a:xfrm>
              <a:off x="182700" y="1875336"/>
              <a:ext cx="1350150"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300" b="1" dirty="0">
                  <a:latin typeface="HelveticaNeueLT Pro 43 LtEx" pitchFamily="34" charset="0"/>
                </a:rPr>
                <a:t>Customizable</a:t>
              </a:r>
              <a:r>
                <a:rPr lang="en-US" altLang="zh-CN" sz="1400" b="1" dirty="0">
                  <a:latin typeface="HelveticaNeueLT Pro 43 LtEx" pitchFamily="34" charset="0"/>
                </a:rPr>
                <a:t> Report</a:t>
              </a:r>
            </a:p>
          </p:txBody>
        </p:sp>
        <p:grpSp>
          <p:nvGrpSpPr>
            <p:cNvPr id="41" name="组合 40"/>
            <p:cNvGrpSpPr/>
            <p:nvPr/>
          </p:nvGrpSpPr>
          <p:grpSpPr>
            <a:xfrm>
              <a:off x="325799" y="1257989"/>
              <a:ext cx="1005841" cy="566364"/>
              <a:chOff x="325799" y="1257989"/>
              <a:chExt cx="1005841" cy="566364"/>
            </a:xfrm>
          </p:grpSpPr>
          <p:sp>
            <p:nvSpPr>
              <p:cNvPr id="42" name="圆角矩形 41"/>
              <p:cNvSpPr/>
              <p:nvPr/>
            </p:nvSpPr>
            <p:spPr>
              <a:xfrm>
                <a:off x="325799" y="1257989"/>
                <a:ext cx="1005841" cy="566364"/>
              </a:xfrm>
              <a:prstGeom prst="roundRect">
                <a:avLst/>
              </a:prstGeom>
              <a:solidFill>
                <a:schemeClr val="bg1"/>
              </a:solidFill>
              <a:ln w="9525">
                <a:solidFill>
                  <a:srgbClr val="FFC6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44" name="组合 43"/>
              <p:cNvGrpSpPr/>
              <p:nvPr/>
            </p:nvGrpSpPr>
            <p:grpSpPr>
              <a:xfrm>
                <a:off x="325800" y="1335194"/>
                <a:ext cx="1005840" cy="386476"/>
                <a:chOff x="321038" y="1335194"/>
                <a:chExt cx="1005840" cy="386476"/>
              </a:xfrm>
            </p:grpSpPr>
            <p:cxnSp>
              <p:nvCxnSpPr>
                <p:cNvPr id="45" name="直接连接符 44"/>
                <p:cNvCxnSpPr/>
                <p:nvPr/>
              </p:nvCxnSpPr>
              <p:spPr>
                <a:xfrm flipV="1">
                  <a:off x="355582"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67487"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379392"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391297"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402968"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414873" y="1470020"/>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26778"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38683"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450354"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462259"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74164"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486069"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497740"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509645" y="1470020"/>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521550"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533455"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545126" y="1538790"/>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557031" y="1538790"/>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568936"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580841"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92512"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604417"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616322" y="1538790"/>
                  <a:ext cx="0" cy="109728"/>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8227"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639898"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651803"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663708"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675613"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687284"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699189"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711094" y="1538790"/>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722999" y="1538790"/>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933738"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945643" y="1491357"/>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957548"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969453"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81124" y="1472354"/>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993029" y="1472354"/>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1004934" y="1454066"/>
                  <a:ext cx="0" cy="82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1016839" y="1454066"/>
                  <a:ext cx="0" cy="82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1028510" y="1454066"/>
                  <a:ext cx="0" cy="82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1040415" y="1454066"/>
                  <a:ext cx="0" cy="82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1052320"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1064225"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1075896" y="1491357"/>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1087801" y="1472354"/>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1099706"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1111611"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1123282" y="1538790"/>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1135187" y="1538790"/>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1147092"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158997"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170668" y="1538789"/>
                  <a:ext cx="0" cy="118872"/>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1182573" y="1538790"/>
                  <a:ext cx="0" cy="118872"/>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1194478" y="1538790"/>
                  <a:ext cx="0" cy="13716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1206383" y="1538790"/>
                  <a:ext cx="0" cy="13716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1218054" y="1538789"/>
                  <a:ext cx="0" cy="13716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1229959"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1241864"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1253769"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1265440" y="1538789"/>
                  <a:ext cx="0" cy="64008"/>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1277345" y="1538790"/>
                  <a:ext cx="0" cy="64008"/>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V="1">
                  <a:off x="1289250"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1301155"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V="1">
                  <a:off x="803251" y="1491357"/>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815156"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V="1">
                  <a:off x="827061"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V="1">
                  <a:off x="838966"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850637"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862542"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V="1">
                  <a:off x="874447" y="1408346"/>
                  <a:ext cx="0" cy="128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886352"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898023" y="1390058"/>
                  <a:ext cx="0" cy="1463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909928" y="1335194"/>
                  <a:ext cx="0" cy="2011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921833"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V="1">
                  <a:off x="734670" y="1538321"/>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V="1">
                  <a:off x="746575" y="1538321"/>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758480" y="1538322"/>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V="1">
                  <a:off x="770385" y="1538322"/>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782056" y="1538322"/>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V="1">
                  <a:off x="793961" y="1538322"/>
                  <a:ext cx="0" cy="64008"/>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321038" y="1538790"/>
                  <a:ext cx="1005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131" name="直接连接符 130"/>
          <p:cNvCxnSpPr/>
          <p:nvPr/>
        </p:nvCxnSpPr>
        <p:spPr>
          <a:xfrm>
            <a:off x="6417205" y="4094966"/>
            <a:ext cx="0" cy="1216705"/>
          </a:xfrm>
          <a:prstGeom prst="line">
            <a:avLst/>
          </a:prstGeom>
          <a:solidFill>
            <a:schemeClr val="bg1"/>
          </a:solid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cxnSp>
      <p:sp>
        <p:nvSpPr>
          <p:cNvPr id="132" name="矩形 131"/>
          <p:cNvSpPr/>
          <p:nvPr/>
        </p:nvSpPr>
        <p:spPr>
          <a:xfrm>
            <a:off x="266707" y="5311671"/>
            <a:ext cx="7708099" cy="997649"/>
          </a:xfrm>
          <a:prstGeom prst="rect">
            <a:avLst/>
          </a:prstGeom>
          <a:solidFill>
            <a:schemeClr val="bg1"/>
          </a:solid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solidFill>
            </a:endParaRPr>
          </a:p>
        </p:txBody>
      </p:sp>
      <p:sp>
        <p:nvSpPr>
          <p:cNvPr id="133" name="矩形 132"/>
          <p:cNvSpPr/>
          <p:nvPr/>
        </p:nvSpPr>
        <p:spPr>
          <a:xfrm>
            <a:off x="266708" y="5355213"/>
            <a:ext cx="7708098" cy="954107"/>
          </a:xfrm>
          <a:prstGeom prst="rect">
            <a:avLst/>
          </a:prstGeom>
        </p:spPr>
        <p:txBody>
          <a:bodyPr wrap="square">
            <a:spAutoFit/>
          </a:bodyPr>
          <a:lstStyle/>
          <a:p>
            <a:pPr algn="just"/>
            <a:r>
              <a:rPr lang="en-US" altLang="zh-CN" sz="1400" dirty="0">
                <a:latin typeface="HelveticaNeueLT Pro 43 LtEx" pitchFamily="34" charset="0"/>
              </a:rPr>
              <a:t>Users can select the structure of report, including Summary, Average Template, ST/HR Trend, </a:t>
            </a:r>
            <a:r>
              <a:rPr lang="en-US" altLang="zh-CN" sz="1400" dirty="0" err="1">
                <a:latin typeface="HelveticaNeueLT Pro 43 LtEx" pitchFamily="34" charset="0"/>
              </a:rPr>
              <a:t>STj</a:t>
            </a:r>
            <a:r>
              <a:rPr lang="en-US" altLang="zh-CN" sz="1400" dirty="0">
                <a:latin typeface="HelveticaNeueLT Pro 43 LtEx" pitchFamily="34" charset="0"/>
              </a:rPr>
              <a:t> Trend, ST Change Trend, ECG Strips, Max ST, ST Trend and ST Slope Trend. With these information, clinicians can tell not only general cardiac evaluation, but also find ST deviations in space and in time. </a:t>
            </a:r>
          </a:p>
        </p:txBody>
      </p:sp>
    </p:spTree>
    <p:extLst>
      <p:ext uri="{BB962C8B-B14F-4D97-AF65-F5344CB8AC3E}">
        <p14:creationId xmlns:p14="http://schemas.microsoft.com/office/powerpoint/2010/main" val="24351415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0274C5"/>
                </a:solidFill>
                <a:latin typeface="HelveticaNeueLT Pro 43 LtEx" pitchFamily="34" charset="0"/>
                <a:ea typeface="微软雅黑" pitchFamily="34" charset="-122"/>
                <a:cs typeface="Arial" pitchFamily="34" charset="0"/>
              </a:defRPr>
            </a:lvl1pPr>
          </a:lstStyle>
          <a:p>
            <a:r>
              <a:rPr lang="en-US" altLang="zh-CN" dirty="0">
                <a:solidFill>
                  <a:srgbClr val="F99B0C"/>
                </a:solidFill>
              </a:rPr>
              <a:t>Write the Report Faster</a:t>
            </a:r>
          </a:p>
        </p:txBody>
      </p:sp>
      <p:sp>
        <p:nvSpPr>
          <p:cNvPr id="21" name="TextBox 20"/>
          <p:cNvSpPr txBox="1"/>
          <p:nvPr/>
        </p:nvSpPr>
        <p:spPr>
          <a:xfrm>
            <a:off x="1636590" y="1093689"/>
            <a:ext cx="7302966" cy="1077218"/>
          </a:xfrm>
          <a:prstGeom prst="rect">
            <a:avLst/>
          </a:prstGeom>
          <a:noFill/>
        </p:spPr>
        <p:txBody>
          <a:bodyPr wrap="square" rtlCol="0">
            <a:spAutoFit/>
          </a:bodyPr>
          <a:lstStyle/>
          <a:p>
            <a:pPr marL="285750" lvl="0" indent="-285750" algn="just">
              <a:buClr>
                <a:srgbClr val="C90E2B"/>
              </a:buClr>
              <a:buFont typeface="Wingdings" pitchFamily="2" charset="2"/>
              <a:buChar char="n"/>
            </a:pPr>
            <a:r>
              <a:rPr lang="en-US" altLang="zh-CN" sz="1600" b="1" dirty="0">
                <a:latin typeface="HelveticaNeueLT Pro 43 LtEx" pitchFamily="34" charset="0"/>
              </a:rPr>
              <a:t>Built-in ECG glossary</a:t>
            </a:r>
          </a:p>
          <a:p>
            <a:pPr lvl="0" algn="just"/>
            <a:r>
              <a:rPr lang="en-US" altLang="zh-CN" sz="1600" dirty="0">
                <a:latin typeface="HelveticaNeueLT Pro 43 LtEx" pitchFamily="34" charset="0"/>
              </a:rPr>
              <a:t>The built-in ECG glossary consists of rich diagnostic templates with detail feature descriptions and integrated diagnostic results, which helps clinicians draw conclusion effectively and efficiently.</a:t>
            </a:r>
            <a:endParaRPr lang="zh-CN" altLang="zh-CN" sz="1600" dirty="0">
              <a:latin typeface="HelveticaNeueLT Pro 43 LtEx" pitchFamily="34" charset="0"/>
            </a:endParaRPr>
          </a:p>
        </p:txBody>
      </p:sp>
      <p:grpSp>
        <p:nvGrpSpPr>
          <p:cNvPr id="4" name="组合 3"/>
          <p:cNvGrpSpPr/>
          <p:nvPr/>
        </p:nvGrpSpPr>
        <p:grpSpPr>
          <a:xfrm>
            <a:off x="234724" y="1082347"/>
            <a:ext cx="1244872" cy="1145481"/>
            <a:chOff x="262860" y="1510264"/>
            <a:chExt cx="1244872" cy="1145481"/>
          </a:xfrm>
        </p:grpSpPr>
        <p:sp>
          <p:nvSpPr>
            <p:cNvPr id="23" name="圆角矩形 22"/>
            <p:cNvSpPr/>
            <p:nvPr/>
          </p:nvSpPr>
          <p:spPr bwMode="auto">
            <a:xfrm>
              <a:off x="325215" y="1510264"/>
              <a:ext cx="1120588" cy="1120588"/>
            </a:xfrm>
            <a:prstGeom prst="roundRect">
              <a:avLst/>
            </a:prstGeom>
            <a:solidFill>
              <a:srgbClr val="C90E2B"/>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a:solidFill>
                  <a:schemeClr val="bg1"/>
                </a:solidFill>
                <a:latin typeface="HelveticaNeueLT Pro 45 Lt" pitchFamily="34" charset="0"/>
                <a:ea typeface="宋体" pitchFamily="2" charset="-122"/>
                <a:cs typeface="Calibri" pitchFamily="34" charset="0"/>
              </a:endParaRPr>
            </a:p>
          </p:txBody>
        </p:sp>
        <p:sp>
          <p:nvSpPr>
            <p:cNvPr id="62" name="TextBox 61"/>
            <p:cNvSpPr txBox="1"/>
            <p:nvPr/>
          </p:nvSpPr>
          <p:spPr>
            <a:xfrm>
              <a:off x="262860" y="2291606"/>
              <a:ext cx="1244872" cy="364139"/>
            </a:xfrm>
            <a:prstGeom prst="rect">
              <a:avLst/>
            </a:prstGeom>
            <a:noFill/>
            <a:ln>
              <a:noFill/>
            </a:ln>
          </p:spPr>
          <p:txBody>
            <a:bodyPr wrap="square" rtlCol="0">
              <a:spAutoFit/>
            </a:bodyPr>
            <a:lstStyle/>
            <a:p>
              <a:pPr algn="ctr">
                <a:lnSpc>
                  <a:spcPts val="1000"/>
                </a:lnSpc>
              </a:pPr>
              <a:r>
                <a:rPr lang="en-US" altLang="zh-CN" sz="1400" b="1" dirty="0">
                  <a:solidFill>
                    <a:schemeClr val="bg1"/>
                  </a:solidFill>
                </a:rPr>
                <a:t>Build-in</a:t>
              </a:r>
            </a:p>
            <a:p>
              <a:pPr algn="ctr">
                <a:lnSpc>
                  <a:spcPts val="1000"/>
                </a:lnSpc>
              </a:pPr>
              <a:r>
                <a:rPr lang="en-US" altLang="zh-CN" sz="1400" b="1" dirty="0">
                  <a:solidFill>
                    <a:schemeClr val="bg1"/>
                  </a:solidFill>
                </a:rPr>
                <a:t>Glossary</a:t>
              </a:r>
              <a:endParaRPr lang="zh-CN" altLang="en-US" sz="1400" b="1" dirty="0">
                <a:solidFill>
                  <a:schemeClr val="bg1"/>
                </a:solidFill>
              </a:endParaRPr>
            </a:p>
          </p:txBody>
        </p:sp>
        <p:grpSp>
          <p:nvGrpSpPr>
            <p:cNvPr id="3" name="组合 2"/>
            <p:cNvGrpSpPr/>
            <p:nvPr/>
          </p:nvGrpSpPr>
          <p:grpSpPr>
            <a:xfrm>
              <a:off x="334739" y="1672847"/>
              <a:ext cx="906891" cy="541732"/>
              <a:chOff x="334739" y="1672847"/>
              <a:chExt cx="906891" cy="541732"/>
            </a:xfrm>
          </p:grpSpPr>
          <p:sp>
            <p:nvSpPr>
              <p:cNvPr id="6" name="圆角矩形 5"/>
              <p:cNvSpPr/>
              <p:nvPr/>
            </p:nvSpPr>
            <p:spPr>
              <a:xfrm>
                <a:off x="431540" y="1751910"/>
                <a:ext cx="630070" cy="1554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6"/>
              <p:cNvSpPr txBox="1"/>
              <p:nvPr/>
            </p:nvSpPr>
            <p:spPr>
              <a:xfrm>
                <a:off x="334739" y="1672847"/>
                <a:ext cx="821828" cy="307777"/>
              </a:xfrm>
              <a:prstGeom prst="rect">
                <a:avLst/>
              </a:prstGeom>
              <a:noFill/>
            </p:spPr>
            <p:txBody>
              <a:bodyPr wrap="none" rtlCol="0">
                <a:spAutoFit/>
              </a:bodyPr>
              <a:lstStyle/>
              <a:p>
                <a:r>
                  <a:rPr lang="en-US" altLang="zh-CN" sz="1400" b="1" dirty="0">
                    <a:solidFill>
                      <a:srgbClr val="C90E2B"/>
                    </a:solidFill>
                  </a:rPr>
                  <a:t>Glossary</a:t>
                </a:r>
                <a:endParaRPr lang="zh-CN" altLang="en-US" sz="1400" b="1" dirty="0">
                  <a:solidFill>
                    <a:srgbClr val="C90E2B"/>
                  </a:solidFill>
                </a:endParaRPr>
              </a:p>
            </p:txBody>
          </p:sp>
          <p:sp>
            <p:nvSpPr>
              <p:cNvPr id="2" name="圆角矩形 1"/>
              <p:cNvSpPr/>
              <p:nvPr/>
            </p:nvSpPr>
            <p:spPr>
              <a:xfrm>
                <a:off x="431540" y="1966594"/>
                <a:ext cx="810090" cy="4571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31540" y="2070558"/>
                <a:ext cx="810090" cy="4571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31540" y="2168860"/>
                <a:ext cx="810090" cy="4571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54632" t="12001" r="27569" b="28057"/>
          <a:stretch/>
        </p:blipFill>
        <p:spPr>
          <a:xfrm>
            <a:off x="1708436" y="2368905"/>
            <a:ext cx="2655295" cy="3866361"/>
          </a:xfrm>
          <a:prstGeom prst="rect">
            <a:avLst/>
          </a:prstGeom>
          <a:ln>
            <a:solidFill>
              <a:srgbClr val="FF0000"/>
            </a:solidFill>
          </a:ln>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72555" t="12002"/>
          <a:stretch/>
        </p:blipFill>
        <p:spPr>
          <a:xfrm>
            <a:off x="4481989" y="2348880"/>
            <a:ext cx="2803361" cy="3886385"/>
          </a:xfrm>
          <a:prstGeom prst="rect">
            <a:avLst/>
          </a:prstGeom>
          <a:ln>
            <a:solidFill>
              <a:srgbClr val="FF0000"/>
            </a:solidFill>
          </a:ln>
        </p:spPr>
      </p:pic>
    </p:spTree>
    <p:extLst>
      <p:ext uri="{BB962C8B-B14F-4D97-AF65-F5344CB8AC3E}">
        <p14:creationId xmlns:p14="http://schemas.microsoft.com/office/powerpoint/2010/main" val="10982482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0274C5"/>
                </a:solidFill>
                <a:latin typeface="HelveticaNeueLT Pro 43 LtEx" pitchFamily="34" charset="0"/>
                <a:ea typeface="微软雅黑" pitchFamily="34" charset="-122"/>
                <a:cs typeface="Arial" pitchFamily="34" charset="0"/>
              </a:defRPr>
            </a:lvl1pPr>
          </a:lstStyle>
          <a:p>
            <a:r>
              <a:rPr lang="en-US" altLang="zh-CN" dirty="0">
                <a:solidFill>
                  <a:srgbClr val="F99B0C"/>
                </a:solidFill>
              </a:rPr>
              <a:t>Design Your E-signature</a:t>
            </a:r>
          </a:p>
        </p:txBody>
      </p:sp>
      <p:sp>
        <p:nvSpPr>
          <p:cNvPr id="8" name="TextBox 7"/>
          <p:cNvSpPr txBox="1"/>
          <p:nvPr/>
        </p:nvSpPr>
        <p:spPr>
          <a:xfrm>
            <a:off x="5950685" y="2858750"/>
            <a:ext cx="765085" cy="276999"/>
          </a:xfrm>
          <a:prstGeom prst="rect">
            <a:avLst/>
          </a:prstGeom>
          <a:noFill/>
        </p:spPr>
        <p:txBody>
          <a:bodyPr wrap="square" rtlCol="0">
            <a:spAutoFit/>
          </a:bodyPr>
          <a:lstStyle/>
          <a:p>
            <a:pPr algn="ctr"/>
            <a:r>
              <a:rPr lang="en-US" altLang="zh-CN" sz="1200" dirty="0">
                <a:solidFill>
                  <a:schemeClr val="bg1"/>
                </a:solidFill>
                <a:latin typeface="HelveticaNeueLT Pro 43 LtEx"/>
              </a:rPr>
              <a:t>CMRR</a:t>
            </a:r>
            <a:endParaRPr lang="zh-CN" altLang="en-US" sz="1200" dirty="0">
              <a:solidFill>
                <a:schemeClr val="bg1"/>
              </a:solidFill>
              <a:latin typeface="HelveticaNeueLT Pro 43 LtEx"/>
            </a:endParaRPr>
          </a:p>
        </p:txBody>
      </p:sp>
      <p:sp>
        <p:nvSpPr>
          <p:cNvPr id="2057" name="矩形 2056"/>
          <p:cNvSpPr/>
          <p:nvPr/>
        </p:nvSpPr>
        <p:spPr>
          <a:xfrm>
            <a:off x="1626982" y="1365639"/>
            <a:ext cx="4700213" cy="1077218"/>
          </a:xfrm>
          <a:prstGeom prst="rect">
            <a:avLst/>
          </a:prstGeom>
          <a:noFill/>
        </p:spPr>
        <p:txBody>
          <a:bodyPr wrap="square" rtlCol="0">
            <a:spAutoFit/>
          </a:bodyPr>
          <a:lstStyle/>
          <a:p>
            <a:pPr marL="285750" indent="-285750" algn="just">
              <a:buClr>
                <a:srgbClr val="C90E2B"/>
              </a:buClr>
              <a:buFont typeface="Wingdings" pitchFamily="2" charset="2"/>
              <a:buChar char="n"/>
            </a:pPr>
            <a:r>
              <a:rPr lang="en-US" altLang="zh-CN" sz="1600" b="1" dirty="0">
                <a:latin typeface="HelveticaNeueLT Pro 43 LtEx" pitchFamily="34" charset="0"/>
              </a:rPr>
              <a:t>Personalized Signature </a:t>
            </a:r>
          </a:p>
          <a:p>
            <a:pPr algn="just"/>
            <a:r>
              <a:rPr lang="en-US" altLang="zh-CN" sz="1600" dirty="0">
                <a:latin typeface="HelveticaNeueLT Pro 43 LtEx" pitchFamily="34" charset="0"/>
              </a:rPr>
              <a:t>User can upload the specific signature to have it on resting report, stress </a:t>
            </a:r>
            <a:r>
              <a:rPr lang="en-US" altLang="zh-CN" sz="1600" dirty="0" err="1">
                <a:latin typeface="HelveticaNeueLT Pro 43 LtEx" pitchFamily="34" charset="0"/>
              </a:rPr>
              <a:t>ECG</a:t>
            </a:r>
            <a:r>
              <a:rPr lang="en-US" altLang="zh-CN" sz="1600" dirty="0">
                <a:latin typeface="HelveticaNeueLT Pro 43 LtEx" pitchFamily="34" charset="0"/>
              </a:rPr>
              <a:t> report and </a:t>
            </a:r>
            <a:r>
              <a:rPr lang="en-US" altLang="zh-CN" sz="1600" dirty="0" err="1">
                <a:latin typeface="HelveticaNeueLT Pro 43 LtEx" pitchFamily="34" charset="0"/>
              </a:rPr>
              <a:t>Holter</a:t>
            </a:r>
            <a:r>
              <a:rPr lang="en-US" altLang="zh-CN" sz="1600" dirty="0">
                <a:latin typeface="HelveticaNeueLT Pro 43 LtEx" pitchFamily="34" charset="0"/>
              </a:rPr>
              <a:t> report after confirm the ECG report.</a:t>
            </a:r>
          </a:p>
        </p:txBody>
      </p:sp>
      <p:grpSp>
        <p:nvGrpSpPr>
          <p:cNvPr id="35" name="组合 34"/>
          <p:cNvGrpSpPr/>
          <p:nvPr/>
        </p:nvGrpSpPr>
        <p:grpSpPr>
          <a:xfrm>
            <a:off x="296525" y="1341289"/>
            <a:ext cx="1267267" cy="1123649"/>
            <a:chOff x="6445987" y="5635721"/>
            <a:chExt cx="1267267" cy="1123649"/>
          </a:xfrm>
        </p:grpSpPr>
        <p:sp>
          <p:nvSpPr>
            <p:cNvPr id="36" name="矩形 35"/>
            <p:cNvSpPr/>
            <p:nvPr/>
          </p:nvSpPr>
          <p:spPr>
            <a:xfrm rot="19176228">
              <a:off x="7246540" y="6250337"/>
              <a:ext cx="86530" cy="58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bwMode="auto">
            <a:xfrm>
              <a:off x="6519568" y="5635721"/>
              <a:ext cx="1120588" cy="1120588"/>
            </a:xfrm>
            <a:prstGeom prst="round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a:ln>
                  <a:noFill/>
                </a:ln>
                <a:solidFill>
                  <a:schemeClr val="bg1"/>
                </a:solidFill>
                <a:latin typeface="Calibri" pitchFamily="34" charset="0"/>
                <a:ea typeface="微软雅黑" pitchFamily="34" charset="-122"/>
              </a:endParaRPr>
            </a:p>
          </p:txBody>
        </p:sp>
        <p:sp>
          <p:nvSpPr>
            <p:cNvPr id="38" name="TextBox 37"/>
            <p:cNvSpPr txBox="1"/>
            <p:nvPr/>
          </p:nvSpPr>
          <p:spPr>
            <a:xfrm>
              <a:off x="6445987" y="6350347"/>
              <a:ext cx="1267267" cy="409023"/>
            </a:xfrm>
            <a:prstGeom prst="rect">
              <a:avLst/>
            </a:prstGeom>
            <a:noFill/>
          </p:spPr>
          <p:txBody>
            <a:bodyPr wrap="square" rtlCol="0">
              <a:spAutoFit/>
            </a:bodyPr>
            <a:lstStyle/>
            <a:p>
              <a:pPr algn="ctr">
                <a:lnSpc>
                  <a:spcPts val="1200"/>
                </a:lnSpc>
              </a:pPr>
              <a:r>
                <a:rPr lang="en-US" altLang="zh-CN" sz="1400" b="1" dirty="0">
                  <a:latin typeface="Calibri" pitchFamily="34" charset="0"/>
                </a:rPr>
                <a:t>Personalized</a:t>
              </a:r>
            </a:p>
            <a:p>
              <a:pPr algn="ctr">
                <a:lnSpc>
                  <a:spcPts val="1200"/>
                </a:lnSpc>
              </a:pPr>
              <a:r>
                <a:rPr lang="en-US" altLang="zh-CN" sz="1400" b="1" dirty="0">
                  <a:latin typeface="Calibri" pitchFamily="34" charset="0"/>
                </a:rPr>
                <a:t>Signature </a:t>
              </a:r>
              <a:endParaRPr lang="zh-CN" altLang="en-US" sz="1400" b="1" dirty="0">
                <a:latin typeface="Calibri" pitchFamily="34" charset="0"/>
              </a:endParaRPr>
            </a:p>
          </p:txBody>
        </p:sp>
        <p:sp>
          <p:nvSpPr>
            <p:cNvPr id="39" name="圆角矩形 38"/>
            <p:cNvSpPr/>
            <p:nvPr/>
          </p:nvSpPr>
          <p:spPr>
            <a:xfrm>
              <a:off x="6708165" y="5736461"/>
              <a:ext cx="765085" cy="566766"/>
            </a:xfrm>
            <a:prstGeom prst="roundRect">
              <a:avLst>
                <a:gd name="adj" fmla="val 11205"/>
              </a:avLst>
            </a:prstGeom>
            <a:solidFill>
              <a:schemeClr val="bg1"/>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6684705" y="5646116"/>
              <a:ext cx="795688" cy="711602"/>
              <a:chOff x="467851" y="2906904"/>
              <a:chExt cx="795688" cy="711602"/>
            </a:xfrm>
          </p:grpSpPr>
          <p:sp>
            <p:nvSpPr>
              <p:cNvPr id="51" name="弧形 50"/>
              <p:cNvSpPr/>
              <p:nvPr/>
            </p:nvSpPr>
            <p:spPr>
              <a:xfrm rot="1894948">
                <a:off x="467851" y="3286561"/>
                <a:ext cx="493776" cy="88254"/>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弧形 51"/>
              <p:cNvSpPr/>
              <p:nvPr/>
            </p:nvSpPr>
            <p:spPr>
              <a:xfrm rot="14532929" flipH="1">
                <a:off x="658118" y="3110521"/>
                <a:ext cx="495487" cy="88254"/>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3" name="组合 52"/>
              <p:cNvGrpSpPr/>
              <p:nvPr/>
            </p:nvGrpSpPr>
            <p:grpSpPr>
              <a:xfrm>
                <a:off x="692592" y="3126101"/>
                <a:ext cx="570947" cy="492405"/>
                <a:chOff x="692592" y="3126101"/>
                <a:chExt cx="570947" cy="492405"/>
              </a:xfrm>
            </p:grpSpPr>
            <p:sp>
              <p:nvSpPr>
                <p:cNvPr id="54" name="椭圆 53"/>
                <p:cNvSpPr/>
                <p:nvPr/>
              </p:nvSpPr>
              <p:spPr>
                <a:xfrm>
                  <a:off x="706878" y="3135749"/>
                  <a:ext cx="45720" cy="45720"/>
                </a:xfrm>
                <a:prstGeom prst="ellipse">
                  <a:avLst/>
                </a:prstGeom>
                <a:noFill/>
                <a:ln w="19050">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弧形 54"/>
                <p:cNvSpPr/>
                <p:nvPr/>
              </p:nvSpPr>
              <p:spPr>
                <a:xfrm>
                  <a:off x="692592" y="3180741"/>
                  <a:ext cx="52258" cy="247531"/>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弧形 55"/>
                <p:cNvSpPr/>
                <p:nvPr/>
              </p:nvSpPr>
              <p:spPr>
                <a:xfrm rot="-5400000" flipH="1">
                  <a:off x="849317" y="3028464"/>
                  <a:ext cx="52258" cy="247531"/>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57" name="直接连接符 56"/>
                <p:cNvCxnSpPr>
                  <a:stCxn id="54" idx="5"/>
                </p:cNvCxnSpPr>
                <p:nvPr/>
              </p:nvCxnSpPr>
              <p:spPr>
                <a:xfrm>
                  <a:off x="745902" y="3174773"/>
                  <a:ext cx="145439" cy="15546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891713" y="3330233"/>
                  <a:ext cx="9144" cy="9144"/>
                </a:xfrm>
                <a:prstGeom prst="ellips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弧形 59"/>
                <p:cNvSpPr/>
                <p:nvPr/>
              </p:nvSpPr>
              <p:spPr>
                <a:xfrm rot="16624820">
                  <a:off x="918679" y="3380539"/>
                  <a:ext cx="191712" cy="182253"/>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弧形 60"/>
                <p:cNvSpPr/>
                <p:nvPr/>
              </p:nvSpPr>
              <p:spPr>
                <a:xfrm rot="16200000">
                  <a:off x="950850" y="3414391"/>
                  <a:ext cx="191712" cy="182253"/>
                </a:xfrm>
                <a:prstGeom prst="arc">
                  <a:avLst/>
                </a:prstGeom>
                <a:noFill/>
                <a:ln cap="rnd">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62" name="直接连接符 61"/>
                <p:cNvCxnSpPr/>
                <p:nvPr/>
              </p:nvCxnSpPr>
              <p:spPr>
                <a:xfrm>
                  <a:off x="912198" y="3453290"/>
                  <a:ext cx="136283" cy="165216"/>
                </a:xfrm>
                <a:prstGeom prst="line">
                  <a:avLst/>
                </a:prstGeom>
                <a:noFill/>
                <a:ln cap="rnd">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cxnSp>
              <p:nvCxnSpPr>
                <p:cNvPr id="63" name="直接连接符 62"/>
                <p:cNvCxnSpPr/>
                <p:nvPr/>
              </p:nvCxnSpPr>
              <p:spPr>
                <a:xfrm>
                  <a:off x="1019297" y="3366256"/>
                  <a:ext cx="244242" cy="237736"/>
                </a:xfrm>
                <a:prstGeom prst="line">
                  <a:avLst/>
                </a:prstGeom>
                <a:noFill/>
                <a:ln cap="rnd">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41" name="组合 40"/>
            <p:cNvGrpSpPr/>
            <p:nvPr/>
          </p:nvGrpSpPr>
          <p:grpSpPr>
            <a:xfrm>
              <a:off x="7252675" y="6245518"/>
              <a:ext cx="227718" cy="112201"/>
              <a:chOff x="7252675" y="6245518"/>
              <a:chExt cx="227718" cy="112201"/>
            </a:xfrm>
          </p:grpSpPr>
          <p:sp>
            <p:nvSpPr>
              <p:cNvPr id="48" name="矩形 47"/>
              <p:cNvSpPr/>
              <p:nvPr/>
            </p:nvSpPr>
            <p:spPr>
              <a:xfrm rot="19176228">
                <a:off x="7252675" y="6245518"/>
                <a:ext cx="91044" cy="78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7277240" y="6275110"/>
                <a:ext cx="203153" cy="82609"/>
              </a:xfrm>
              <a:prstGeom prst="triangle">
                <a:avLst>
                  <a:gd name="adj" fmla="val 548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1" name="Group 2"/>
          <p:cNvGrpSpPr>
            <a:grpSpLocks/>
          </p:cNvGrpSpPr>
          <p:nvPr/>
        </p:nvGrpSpPr>
        <p:grpSpPr bwMode="auto">
          <a:xfrm>
            <a:off x="532379" y="2800857"/>
            <a:ext cx="7593355" cy="3363389"/>
            <a:chOff x="2127" y="10829"/>
            <a:chExt cx="7963" cy="3126"/>
          </a:xfrm>
        </p:grpSpPr>
        <p:pic>
          <p:nvPicPr>
            <p:cNvPr id="33" name="图片 1"/>
            <p:cNvPicPr>
              <a:picLocks noChangeAspect="1" noChangeArrowheads="1"/>
            </p:cNvPicPr>
            <p:nvPr/>
          </p:nvPicPr>
          <p:blipFill>
            <a:blip r:embed="rId3">
              <a:extLst>
                <a:ext uri="{28A0092B-C50C-407E-A947-70E740481C1C}">
                  <a14:useLocalDpi xmlns:a14="http://schemas.microsoft.com/office/drawing/2010/main" val="0"/>
                </a:ext>
              </a:extLst>
            </a:blip>
            <a:srcRect t="2173" r="4691"/>
            <a:stretch>
              <a:fillRect/>
            </a:stretch>
          </p:blipFill>
          <p:spPr bwMode="auto">
            <a:xfrm>
              <a:off x="2285" y="11079"/>
              <a:ext cx="1952" cy="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5"/>
            <p:cNvSpPr>
              <a:spLocks noChangeArrowheads="1"/>
            </p:cNvSpPr>
            <p:nvPr/>
          </p:nvSpPr>
          <p:spPr bwMode="auto">
            <a:xfrm>
              <a:off x="2127" y="10829"/>
              <a:ext cx="7963" cy="312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2" name="图片 1"/>
          <p:cNvPicPr>
            <a:picLocks noChangeAspect="1"/>
          </p:cNvPicPr>
          <p:nvPr/>
        </p:nvPicPr>
        <p:blipFill>
          <a:blip r:embed="rId4"/>
          <a:stretch>
            <a:fillRect/>
          </a:stretch>
        </p:blipFill>
        <p:spPr>
          <a:xfrm>
            <a:off x="2629569" y="2931102"/>
            <a:ext cx="5300309" cy="2985232"/>
          </a:xfrm>
          <a:prstGeom prst="rect">
            <a:avLst/>
          </a:prstGeom>
        </p:spPr>
      </p:pic>
    </p:spTree>
    <p:extLst>
      <p:ext uri="{BB962C8B-B14F-4D97-AF65-F5344CB8AC3E}">
        <p14:creationId xmlns:p14="http://schemas.microsoft.com/office/powerpoint/2010/main" val="36786117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1696950" y="5081493"/>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TextBox 4"/>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0274C5"/>
                </a:solidFill>
                <a:latin typeface="HelveticaNeueLT Pro 43 LtEx" pitchFamily="34" charset="0"/>
                <a:ea typeface="微软雅黑" pitchFamily="34" charset="-122"/>
                <a:cs typeface="Arial" pitchFamily="34" charset="0"/>
              </a:defRPr>
            </a:lvl1pPr>
          </a:lstStyle>
          <a:p>
            <a:r>
              <a:rPr lang="en-US" altLang="zh-CN" dirty="0">
                <a:solidFill>
                  <a:srgbClr val="F99B0C"/>
                </a:solidFill>
              </a:rPr>
              <a:t>Choose the Interface You Like</a:t>
            </a:r>
          </a:p>
        </p:txBody>
      </p:sp>
      <p:sp>
        <p:nvSpPr>
          <p:cNvPr id="32" name="TextBox 31"/>
          <p:cNvSpPr txBox="1"/>
          <p:nvPr/>
        </p:nvSpPr>
        <p:spPr>
          <a:xfrm>
            <a:off x="1646675" y="1122905"/>
            <a:ext cx="7003603" cy="830997"/>
          </a:xfrm>
          <a:prstGeom prst="rect">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285750" indent="-285750">
              <a:buFont typeface="Wingdings" pitchFamily="2" charset="2"/>
              <a:buChar char="n"/>
            </a:pPr>
            <a:r>
              <a:rPr lang="en-US" altLang="zh-CN" sz="1600" b="1" dirty="0">
                <a:latin typeface="HelveticaNeueLT Pro 43 LtEx" pitchFamily="34" charset="0"/>
              </a:rPr>
              <a:t>Selectable Display Style</a:t>
            </a:r>
          </a:p>
          <a:p>
            <a:r>
              <a:rPr lang="en-US" altLang="zh-CN" sz="1600" dirty="0">
                <a:latin typeface="HelveticaNeueLT Pro 43 LtEx" pitchFamily="34" charset="0"/>
              </a:rPr>
              <a:t>To improve user experience, SE-1515 ECG Software offers two display style : Bright and Classical, fitting for different users’ habit.</a:t>
            </a:r>
            <a:endParaRPr lang="zh-CN" altLang="en-US" sz="1600" dirty="0">
              <a:latin typeface="HelveticaNeueLT Pro 43 LtEx" pitchFamily="34" charset="0"/>
            </a:endParaRPr>
          </a:p>
        </p:txBody>
      </p:sp>
      <p:grpSp>
        <p:nvGrpSpPr>
          <p:cNvPr id="6" name="组合 5"/>
          <p:cNvGrpSpPr/>
          <p:nvPr/>
        </p:nvGrpSpPr>
        <p:grpSpPr>
          <a:xfrm>
            <a:off x="206515" y="1088740"/>
            <a:ext cx="1265153" cy="1153190"/>
            <a:chOff x="285725" y="1187220"/>
            <a:chExt cx="1265153" cy="1153190"/>
          </a:xfrm>
        </p:grpSpPr>
        <p:sp>
          <p:nvSpPr>
            <p:cNvPr id="104" name="圆角矩形 103"/>
            <p:cNvSpPr/>
            <p:nvPr/>
          </p:nvSpPr>
          <p:spPr bwMode="auto">
            <a:xfrm>
              <a:off x="361167" y="1187220"/>
              <a:ext cx="1120588" cy="112058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a:ln>
                  <a:noFill/>
                </a:ln>
                <a:solidFill>
                  <a:schemeClr val="bg1"/>
                </a:solidFill>
                <a:latin typeface="Calibri" pitchFamily="34" charset="0"/>
                <a:ea typeface="微软雅黑" pitchFamily="34" charset="-122"/>
              </a:endParaRPr>
            </a:p>
          </p:txBody>
        </p:sp>
        <p:sp>
          <p:nvSpPr>
            <p:cNvPr id="107" name="圆角矩形 106"/>
            <p:cNvSpPr/>
            <p:nvPr/>
          </p:nvSpPr>
          <p:spPr>
            <a:xfrm>
              <a:off x="478119" y="1286624"/>
              <a:ext cx="886683" cy="660178"/>
            </a:xfrm>
            <a:prstGeom prst="roundRect">
              <a:avLst>
                <a:gd name="adj" fmla="val 4764"/>
              </a:avLst>
            </a:prstGeom>
            <a:solidFill>
              <a:schemeClr val="bg1"/>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HelveticaNeueLT Pro 43 LtEx"/>
                </a:rPr>
                <a:t>Bright</a:t>
              </a:r>
              <a:endParaRPr lang="zh-CN" altLang="en-US" sz="1200" b="1" dirty="0">
                <a:latin typeface="HelveticaNeueLT Pro 43 LtEx"/>
              </a:endParaRPr>
            </a:p>
          </p:txBody>
        </p:sp>
        <p:sp>
          <p:nvSpPr>
            <p:cNvPr id="108" name="圆角矩形 107"/>
            <p:cNvSpPr/>
            <p:nvPr/>
          </p:nvSpPr>
          <p:spPr>
            <a:xfrm>
              <a:off x="918301" y="1286624"/>
              <a:ext cx="446501" cy="660177"/>
            </a:xfrm>
            <a:prstGeom prst="roundRect">
              <a:avLst>
                <a:gd name="adj" fmla="val 4764"/>
              </a:avLst>
            </a:prstGeom>
            <a:solidFill>
              <a:schemeClr val="tx1">
                <a:lumMod val="95000"/>
                <a:lumOff val="5000"/>
              </a:schemeClr>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26D07C"/>
                  </a:solidFill>
                  <a:latin typeface="+mj-lt"/>
                </a:rPr>
                <a:t>2</a:t>
              </a:r>
              <a:endParaRPr lang="zh-CN" altLang="en-US" sz="2000" b="1" dirty="0">
                <a:solidFill>
                  <a:srgbClr val="26D07C"/>
                </a:solidFill>
                <a:latin typeface="+mj-lt"/>
              </a:endParaRPr>
            </a:p>
          </p:txBody>
        </p:sp>
        <p:sp>
          <p:nvSpPr>
            <p:cNvPr id="109" name="圆角矩形 108"/>
            <p:cNvSpPr/>
            <p:nvPr/>
          </p:nvSpPr>
          <p:spPr>
            <a:xfrm>
              <a:off x="478120" y="1286623"/>
              <a:ext cx="440182" cy="651497"/>
            </a:xfrm>
            <a:prstGeom prst="roundRect">
              <a:avLst>
                <a:gd name="adj" fmla="val 4764"/>
              </a:avLst>
            </a:prstGeom>
            <a:solidFill>
              <a:schemeClr val="bg1"/>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mj-lt"/>
                </a:rPr>
                <a:t>1</a:t>
              </a:r>
              <a:endParaRPr lang="zh-CN" altLang="en-US" sz="2000" b="1" dirty="0">
                <a:solidFill>
                  <a:schemeClr val="tx1"/>
                </a:solidFill>
                <a:latin typeface="+mj-lt"/>
              </a:endParaRPr>
            </a:p>
          </p:txBody>
        </p:sp>
        <p:sp>
          <p:nvSpPr>
            <p:cNvPr id="106" name="矩形 105"/>
            <p:cNvSpPr/>
            <p:nvPr/>
          </p:nvSpPr>
          <p:spPr>
            <a:xfrm>
              <a:off x="285725" y="1938120"/>
              <a:ext cx="1265153" cy="402290"/>
            </a:xfrm>
            <a:prstGeom prst="rect">
              <a:avLst/>
            </a:prstGeom>
          </p:spPr>
          <p:txBody>
            <a:bodyPr wrap="square">
              <a:spAutoFit/>
            </a:bodyPr>
            <a:lstStyle/>
            <a:p>
              <a:pPr algn="ctr">
                <a:lnSpc>
                  <a:spcPts val="1200"/>
                </a:lnSpc>
                <a:defRPr/>
              </a:pPr>
              <a:r>
                <a:rPr lang="en-US" altLang="zh-CN" sz="1200" b="1" dirty="0">
                  <a:latin typeface="Calibri" pitchFamily="34" charset="0"/>
                </a:rPr>
                <a:t>Selectable</a:t>
              </a:r>
            </a:p>
            <a:p>
              <a:pPr algn="ctr">
                <a:lnSpc>
                  <a:spcPts val="1200"/>
                </a:lnSpc>
                <a:defRPr/>
              </a:pPr>
              <a:r>
                <a:rPr lang="en-US" altLang="zh-CN" sz="1200" b="1" dirty="0">
                  <a:latin typeface="Calibri" pitchFamily="34" charset="0"/>
                </a:rPr>
                <a:t>Display style</a:t>
              </a:r>
            </a:p>
          </p:txBody>
        </p:sp>
      </p:grpSp>
      <p:grpSp>
        <p:nvGrpSpPr>
          <p:cNvPr id="3" name="组合 2"/>
          <p:cNvGrpSpPr/>
          <p:nvPr/>
        </p:nvGrpSpPr>
        <p:grpSpPr>
          <a:xfrm>
            <a:off x="285725" y="3381836"/>
            <a:ext cx="4114800" cy="2606427"/>
            <a:chOff x="285725" y="3381836"/>
            <a:chExt cx="4114800" cy="2606427"/>
          </a:xfrm>
        </p:grpSpPr>
        <p:pic>
          <p:nvPicPr>
            <p:cNvPr id="5122" name="Picture 2" descr="C:\Users\huhaixiao\Desktop\SE-1515\截图\搜狗截图_2015-08-17_13-24-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25" y="3381836"/>
              <a:ext cx="4114800" cy="2410985"/>
            </a:xfrm>
            <a:prstGeom prst="rect">
              <a:avLst/>
            </a:prstGeom>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48" name="圆角矩形 47"/>
            <p:cNvSpPr/>
            <p:nvPr/>
          </p:nvSpPr>
          <p:spPr>
            <a:xfrm>
              <a:off x="701500" y="5805383"/>
              <a:ext cx="3252787" cy="18288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2"/>
                  </a:solidFill>
                </a:rPr>
                <a:t>Bright Display Style</a:t>
              </a:r>
              <a:endParaRPr lang="zh-CN" altLang="en-US" sz="1600" b="1" dirty="0">
                <a:solidFill>
                  <a:schemeClr val="tx2"/>
                </a:solidFill>
              </a:endParaRPr>
            </a:p>
          </p:txBody>
        </p:sp>
      </p:grpSp>
      <p:grpSp>
        <p:nvGrpSpPr>
          <p:cNvPr id="4" name="组合 3"/>
          <p:cNvGrpSpPr/>
          <p:nvPr/>
        </p:nvGrpSpPr>
        <p:grpSpPr>
          <a:xfrm>
            <a:off x="4585752" y="3381835"/>
            <a:ext cx="4114800" cy="2605384"/>
            <a:chOff x="4585752" y="3381835"/>
            <a:chExt cx="4114800" cy="2605384"/>
          </a:xfrm>
        </p:grpSpPr>
        <p:pic>
          <p:nvPicPr>
            <p:cNvPr id="5123" name="Picture 3" descr="C:\Users\huhaixiao\Desktop\SE-1515\截图\搜狗截图_2015-08-17_13-25-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5752" y="3381835"/>
              <a:ext cx="4114800" cy="2410985"/>
            </a:xfrm>
            <a:prstGeom prst="rect">
              <a:avLst/>
            </a:prstGeom>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49" name="圆角矩形 48"/>
            <p:cNvSpPr/>
            <p:nvPr/>
          </p:nvSpPr>
          <p:spPr>
            <a:xfrm>
              <a:off x="5016759" y="5804339"/>
              <a:ext cx="3252787" cy="18288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2"/>
                  </a:solidFill>
                </a:rPr>
                <a:t>Classical Display Style</a:t>
              </a:r>
              <a:endParaRPr lang="zh-CN" altLang="en-US" sz="1600" b="1" dirty="0">
                <a:solidFill>
                  <a:schemeClr val="tx2"/>
                </a:solidFill>
              </a:endParaRPr>
            </a:p>
          </p:txBody>
        </p:sp>
      </p:grpSp>
    </p:spTree>
    <p:extLst>
      <p:ext uri="{BB962C8B-B14F-4D97-AF65-F5344CB8AC3E}">
        <p14:creationId xmlns:p14="http://schemas.microsoft.com/office/powerpoint/2010/main" val="1633251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6"/>
          <p:cNvSpPr txBox="1">
            <a:spLocks noChangeArrowheads="1"/>
          </p:cNvSpPr>
          <p:nvPr/>
        </p:nvSpPr>
        <p:spPr bwMode="auto">
          <a:xfrm>
            <a:off x="3523939" y="2413081"/>
            <a:ext cx="4496218" cy="818052"/>
          </a:xfrm>
          <a:prstGeom prst="rect">
            <a:avLst/>
          </a:prstGeom>
          <a:noFill/>
          <a:ln w="9525">
            <a:noFill/>
            <a:miter lim="800000"/>
            <a:headEnd/>
            <a:tailEnd/>
          </a:ln>
        </p:spPr>
        <p:txBody>
          <a:bodyPr wrap="square" lIns="89594" tIns="46930" rIns="0" bIns="46930">
            <a:spAutoFit/>
          </a:bodyPr>
          <a:lstStyle/>
          <a:p>
            <a:pPr algn="r"/>
            <a:r>
              <a:rPr lang="en-US" altLang="zh-CN" sz="4700" dirty="0">
                <a:solidFill>
                  <a:schemeClr val="tx1">
                    <a:lumMod val="75000"/>
                    <a:lumOff val="25000"/>
                  </a:schemeClr>
                </a:solidFill>
                <a:latin typeface="Calibri" pitchFamily="34" charset="0"/>
                <a:ea typeface="微软雅黑" pitchFamily="34" charset="-122"/>
              </a:rPr>
              <a:t>THANK YOU</a:t>
            </a:r>
            <a:endParaRPr lang="zh-CN" altLang="en-US" sz="4700" dirty="0">
              <a:solidFill>
                <a:schemeClr val="tx1">
                  <a:lumMod val="75000"/>
                  <a:lumOff val="25000"/>
                </a:schemeClr>
              </a:solidFill>
              <a:latin typeface="Calibri" pitchFamily="34" charset="0"/>
              <a:ea typeface="微软雅黑" pitchFamily="34" charset="-122"/>
            </a:endParaRPr>
          </a:p>
        </p:txBody>
      </p:sp>
      <p:sp>
        <p:nvSpPr>
          <p:cNvPr id="11" name="Text Box 50"/>
          <p:cNvSpPr txBox="1">
            <a:spLocks noChangeArrowheads="1"/>
          </p:cNvSpPr>
          <p:nvPr/>
        </p:nvSpPr>
        <p:spPr bwMode="auto">
          <a:xfrm>
            <a:off x="5410245" y="3632184"/>
            <a:ext cx="2592172" cy="1015651"/>
          </a:xfrm>
          <a:prstGeom prst="rect">
            <a:avLst/>
          </a:prstGeom>
          <a:noFill/>
          <a:ln w="9525">
            <a:noFill/>
            <a:miter lim="800000"/>
            <a:headEnd/>
            <a:tailEnd/>
          </a:ln>
        </p:spPr>
        <p:txBody>
          <a:bodyPr lIns="91428" tIns="45714" rIns="0" bIns="45714">
            <a:spAutoFit/>
          </a:bodyPr>
          <a:lstStyle/>
          <a:p>
            <a:pPr algn="r"/>
            <a:r>
              <a:rPr lang="en-US" altLang="zh-CN" sz="1200" b="1" dirty="0">
                <a:solidFill>
                  <a:srgbClr val="60605B"/>
                </a:solidFill>
                <a:latin typeface="Calibri" pitchFamily="34" charset="0"/>
                <a:ea typeface="微软雅黑" pitchFamily="34" charset="-122"/>
              </a:rPr>
              <a:t>Edan Instruments, Inc.</a:t>
            </a:r>
            <a:endParaRPr lang="zh-CN" altLang="en-US" sz="1200" b="1" dirty="0">
              <a:solidFill>
                <a:srgbClr val="60605B"/>
              </a:solidFill>
              <a:latin typeface="Calibri" pitchFamily="34" charset="0"/>
              <a:ea typeface="微软雅黑" pitchFamily="34" charset="-122"/>
            </a:endParaRPr>
          </a:p>
          <a:p>
            <a:pPr algn="r"/>
            <a:endParaRPr lang="en-US" altLang="zh-CN" sz="1200" dirty="0">
              <a:solidFill>
                <a:srgbClr val="60605B"/>
              </a:solidFill>
              <a:latin typeface="Calibri" pitchFamily="34" charset="0"/>
              <a:ea typeface="微软雅黑" pitchFamily="34" charset="-122"/>
            </a:endParaRPr>
          </a:p>
          <a:p>
            <a:pPr algn="r"/>
            <a:r>
              <a:rPr lang="en-US" altLang="zh-CN" sz="1200" dirty="0">
                <a:solidFill>
                  <a:srgbClr val="60605B"/>
                </a:solidFill>
                <a:latin typeface="Calibri" pitchFamily="34" charset="0"/>
                <a:ea typeface="微软雅黑" pitchFamily="34" charset="-122"/>
              </a:rPr>
              <a:t>www.edan.com.cn</a:t>
            </a:r>
          </a:p>
          <a:p>
            <a:pPr algn="r"/>
            <a:r>
              <a:rPr lang="en-US" altLang="zh-CN" sz="1200" dirty="0">
                <a:solidFill>
                  <a:srgbClr val="60605B"/>
                </a:solidFill>
                <a:latin typeface="Calibri" pitchFamily="34" charset="0"/>
                <a:ea typeface="微软雅黑" pitchFamily="34" charset="-122"/>
              </a:rPr>
              <a:t>Info@edan.com.cn</a:t>
            </a:r>
          </a:p>
          <a:p>
            <a:pPr algn="r"/>
            <a:r>
              <a:rPr lang="en-US" altLang="zh-CN" sz="1200" dirty="0">
                <a:solidFill>
                  <a:srgbClr val="60605B"/>
                </a:solidFill>
                <a:latin typeface="Calibri" pitchFamily="34" charset="0"/>
                <a:ea typeface="微软雅黑" pitchFamily="34" charset="-122"/>
              </a:rPr>
              <a:t>Nov. 27, 2019</a:t>
            </a:r>
            <a:endParaRPr lang="zh-CN" altLang="en-US" sz="1200" dirty="0">
              <a:solidFill>
                <a:srgbClr val="60605B"/>
              </a:solidFill>
              <a:latin typeface="Calibri" pitchFamily="34" charset="0"/>
              <a:ea typeface="微软雅黑"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6505" y="4644135"/>
            <a:ext cx="1585690" cy="369332"/>
          </a:xfrm>
          <a:prstGeom prst="rect">
            <a:avLst/>
          </a:prstGeom>
        </p:spPr>
        <p:txBody>
          <a:bodyPr wrap="none">
            <a:spAutoFit/>
          </a:bodyPr>
          <a:lstStyle/>
          <a:p>
            <a:pPr>
              <a:spcBef>
                <a:spcPct val="0"/>
              </a:spcBef>
            </a:pPr>
            <a:r>
              <a:rPr lang="en-US" altLang="zh-CN" dirty="0">
                <a:solidFill>
                  <a:srgbClr val="FFFFFF"/>
                </a:solidFill>
                <a:latin typeface="HelveticaNeueLT Pro 43 LtEx" pitchFamily="34" charset="0"/>
                <a:cs typeface="Calibri" pitchFamily="34" charset="0"/>
              </a:rPr>
              <a:t>Our Position</a:t>
            </a:r>
            <a:endParaRPr lang="en-US" dirty="0">
              <a:solidFill>
                <a:srgbClr val="FFFFFF"/>
              </a:solidFill>
              <a:latin typeface="HelveticaNeueLT Pro 43 LtEx" pitchFamily="34" charset="0"/>
              <a:cs typeface="Calibri" pitchFamily="34" charset="0"/>
            </a:endParaRPr>
          </a:p>
        </p:txBody>
      </p:sp>
      <p:pic>
        <p:nvPicPr>
          <p:cNvPr id="5" name="Picture 3" descr="F:\LOGO\未标题-2副本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179289" y="6154739"/>
            <a:ext cx="641284" cy="514349"/>
          </a:xfrm>
          <a:prstGeom prst="rect">
            <a:avLst/>
          </a:prstGeom>
          <a:noFill/>
        </p:spPr>
      </p:pic>
      <p:sp>
        <p:nvSpPr>
          <p:cNvPr id="7" name="Title 2"/>
          <p:cNvSpPr txBox="1">
            <a:spLocks/>
          </p:cNvSpPr>
          <p:nvPr/>
        </p:nvSpPr>
        <p:spPr>
          <a:xfrm>
            <a:off x="161510" y="4968752"/>
            <a:ext cx="8676206" cy="1723549"/>
          </a:xfrm>
          <a:prstGeom prst="rect">
            <a:avLst/>
          </a:prstGeom>
        </p:spPr>
        <p:txBody>
          <a:bodyPr vert="horz" wrap="square" lIns="0" tIns="0" rIns="0" bIns="0" rtlCol="0" anchor="ctr" anchorCtr="0">
            <a:spAutoFit/>
          </a:bodyPr>
          <a:lstStyle/>
          <a:p>
            <a:pPr marL="457200" indent="-457200">
              <a:spcBef>
                <a:spcPct val="0"/>
              </a:spcBef>
              <a:buFont typeface="Wingdings" pitchFamily="2" charset="2"/>
              <a:buChar char="l"/>
            </a:pPr>
            <a:r>
              <a:rPr lang="en-US" altLang="en-US" sz="2800" dirty="0">
                <a:solidFill>
                  <a:srgbClr val="FFFFFF"/>
                </a:solidFill>
                <a:latin typeface="HelveticaNeueLT Pro 43 LtEx" pitchFamily="34" charset="0"/>
                <a:cs typeface="Calibri" pitchFamily="34" charset="0"/>
              </a:rPr>
              <a:t>Top 1 ECG exporter since 2005</a:t>
            </a:r>
          </a:p>
          <a:p>
            <a:pPr marL="457200" indent="-457200">
              <a:spcBef>
                <a:spcPct val="0"/>
              </a:spcBef>
              <a:buFont typeface="Wingdings" pitchFamily="2" charset="2"/>
              <a:buChar char="l"/>
            </a:pPr>
            <a:r>
              <a:rPr lang="en-US" altLang="zh-CN" sz="2800" dirty="0">
                <a:solidFill>
                  <a:srgbClr val="FFFFFF"/>
                </a:solidFill>
                <a:latin typeface="HelveticaNeueLT Pro 43 LtEx" pitchFamily="34" charset="0"/>
                <a:cs typeface="Calibri" pitchFamily="34" charset="0"/>
              </a:rPr>
              <a:t>All products with CE approval</a:t>
            </a:r>
          </a:p>
          <a:p>
            <a:pPr marL="457200" indent="-457200">
              <a:spcBef>
                <a:spcPct val="0"/>
              </a:spcBef>
              <a:buFont typeface="Wingdings" pitchFamily="2" charset="2"/>
              <a:buChar char="l"/>
            </a:pPr>
            <a:r>
              <a:rPr lang="en-US" altLang="zh-CN" sz="2800" dirty="0">
                <a:solidFill>
                  <a:srgbClr val="FFFFFF"/>
                </a:solidFill>
                <a:latin typeface="HelveticaNeueLT Pro 43 LtEx" pitchFamily="34" charset="0"/>
                <a:cs typeface="Calibri" pitchFamily="34" charset="0"/>
              </a:rPr>
              <a:t>Most products with US FDA approval</a:t>
            </a:r>
          </a:p>
          <a:p>
            <a:pPr marL="457200" indent="-457200">
              <a:spcBef>
                <a:spcPct val="0"/>
              </a:spcBef>
              <a:buFont typeface="Wingdings" pitchFamily="2" charset="2"/>
              <a:buChar char="l"/>
            </a:pPr>
            <a:r>
              <a:rPr lang="en-US" altLang="zh-CN" sz="2800" dirty="0">
                <a:solidFill>
                  <a:srgbClr val="FFFFFF"/>
                </a:solidFill>
                <a:latin typeface="HelveticaNeueLT Pro 43 LtEx" pitchFamily="34" charset="0"/>
                <a:cs typeface="Calibri" pitchFamily="34" charset="0"/>
              </a:rPr>
              <a:t>CSE, AHA and MIT certified interpretation</a:t>
            </a:r>
          </a:p>
        </p:txBody>
      </p:sp>
    </p:spTree>
    <p:extLst>
      <p:ext uri="{BB962C8B-B14F-4D97-AF65-F5344CB8AC3E}">
        <p14:creationId xmlns:p14="http://schemas.microsoft.com/office/powerpoint/2010/main" val="387350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9050" y="1"/>
            <a:ext cx="9172575" cy="6857999"/>
            <a:chOff x="-19050" y="1"/>
            <a:chExt cx="9172575" cy="6857999"/>
          </a:xfrm>
        </p:grpSpPr>
        <p:grpSp>
          <p:nvGrpSpPr>
            <p:cNvPr id="8" name="组合 7"/>
            <p:cNvGrpSpPr/>
            <p:nvPr/>
          </p:nvGrpSpPr>
          <p:grpSpPr>
            <a:xfrm>
              <a:off x="-19050" y="1"/>
              <a:ext cx="9172575" cy="6857999"/>
              <a:chOff x="-19050" y="1"/>
              <a:chExt cx="9172575" cy="6857999"/>
            </a:xfrm>
          </p:grpSpPr>
          <p:pic>
            <p:nvPicPr>
              <p:cNvPr id="10" name="Picture 2" descr="\\192.168.1.6\市场组文件\市场组知识库\宣传策划\图片&amp;素材\辅助元素图片\坪山基地图片\高清\新标志\公司-基地展示图-国际-2.jpg"/>
              <p:cNvPicPr>
                <a:picLocks noChangeAspect="1" noChangeArrowheads="1"/>
              </p:cNvPicPr>
              <p:nvPr/>
            </p:nvPicPr>
            <p:blipFill>
              <a:blip r:embed="rId2" cstate="screen">
                <a:lum bright="-10000"/>
                <a:extLst>
                  <a:ext uri="{28A0092B-C50C-407E-A947-70E740481C1C}">
                    <a14:useLocalDpi xmlns:a14="http://schemas.microsoft.com/office/drawing/2010/main" val="0"/>
                  </a:ext>
                </a:extLst>
              </a:blip>
              <a:srcRect/>
              <a:stretch>
                <a:fillRect/>
              </a:stretch>
            </p:blipFill>
            <p:spPr bwMode="auto">
              <a:xfrm>
                <a:off x="-9525" y="2041793"/>
                <a:ext cx="9163050" cy="4816207"/>
              </a:xfrm>
              <a:prstGeom prst="rect">
                <a:avLst/>
              </a:prstGeom>
              <a:noFill/>
            </p:spPr>
          </p:pic>
          <p:pic>
            <p:nvPicPr>
              <p:cNvPr id="11" name="Picture 2" descr="\\192.168.1.6\市场组文件\市场组知识库\宣传策划\图片&amp;素材\辅助元素图片\坪山基地图片\高清\新标志\公司-基地展示图-国际-2.jpg"/>
              <p:cNvPicPr>
                <a:picLocks noChangeAspect="1" noChangeArrowheads="1"/>
              </p:cNvPicPr>
              <p:nvPr/>
            </p:nvPicPr>
            <p:blipFill>
              <a:blip r:embed="rId3" cstate="screen">
                <a:lum bright="-10000"/>
                <a:extLst>
                  <a:ext uri="{28A0092B-C50C-407E-A947-70E740481C1C}">
                    <a14:useLocalDpi xmlns:a14="http://schemas.microsoft.com/office/drawing/2010/main" val="0"/>
                  </a:ext>
                </a:extLst>
              </a:blip>
              <a:srcRect/>
              <a:stretch>
                <a:fillRect/>
              </a:stretch>
            </p:blipFill>
            <p:spPr bwMode="auto">
              <a:xfrm>
                <a:off x="-19050" y="1"/>
                <a:ext cx="9163050" cy="3352800"/>
              </a:xfrm>
              <a:prstGeom prst="rect">
                <a:avLst/>
              </a:prstGeom>
              <a:noFill/>
            </p:spPr>
          </p:pic>
        </p:grpSp>
        <p:pic>
          <p:nvPicPr>
            <p:cNvPr id="9" name="Picture 3" descr="F:\LOGO\未标题-2副本1.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79289" y="6154739"/>
              <a:ext cx="641284" cy="514349"/>
            </a:xfrm>
            <a:prstGeom prst="rect">
              <a:avLst/>
            </a:prstGeom>
            <a:noFill/>
          </p:spPr>
        </p:pic>
      </p:grpSp>
      <p:sp>
        <p:nvSpPr>
          <p:cNvPr id="5" name="Title 2"/>
          <p:cNvSpPr txBox="1">
            <a:spLocks/>
          </p:cNvSpPr>
          <p:nvPr/>
        </p:nvSpPr>
        <p:spPr>
          <a:xfrm>
            <a:off x="316971" y="899391"/>
            <a:ext cx="8491007" cy="1292662"/>
          </a:xfrm>
          <a:prstGeom prst="rect">
            <a:avLst/>
          </a:prstGeom>
        </p:spPr>
        <p:txBody>
          <a:bodyPr vert="horz" wrap="square" lIns="0" tIns="0" rIns="0" bIns="0" rtlCol="0" anchor="ctr" anchorCtr="0">
            <a:spAutoFit/>
          </a:bodyPr>
          <a:lstStyle/>
          <a:p>
            <a:pPr marL="457200" indent="-457200">
              <a:spcBef>
                <a:spcPct val="0"/>
              </a:spcBef>
              <a:buFont typeface="Wingdings" pitchFamily="2" charset="2"/>
              <a:buChar char="l"/>
            </a:pPr>
            <a:r>
              <a:rPr lang="en-US" altLang="en-US" sz="2800" dirty="0">
                <a:solidFill>
                  <a:srgbClr val="FFFFFF"/>
                </a:solidFill>
                <a:latin typeface="HelveticaNeueLT Pro 43 LtEx" pitchFamily="34" charset="0"/>
                <a:cs typeface="Calibri" pitchFamily="34" charset="0"/>
              </a:rPr>
              <a:t>More than 100 R&amp;D engineers</a:t>
            </a:r>
          </a:p>
          <a:p>
            <a:pPr marL="457200" indent="-457200">
              <a:spcBef>
                <a:spcPct val="0"/>
              </a:spcBef>
              <a:buFont typeface="Wingdings" pitchFamily="2" charset="2"/>
              <a:buChar char="l"/>
            </a:pPr>
            <a:r>
              <a:rPr kumimoji="0" lang="en-US" sz="2800" b="0" i="0" u="none" strike="noStrike" kern="1200" cap="none" spc="0" normalizeH="0" baseline="0" noProof="0" dirty="0">
                <a:ln>
                  <a:noFill/>
                </a:ln>
                <a:solidFill>
                  <a:srgbClr val="FFFFFF"/>
                </a:solidFill>
                <a:uLnTx/>
                <a:uFillTx/>
                <a:latin typeface="HelveticaNeueLT Pro 43 LtEx" pitchFamily="34" charset="0"/>
                <a:ea typeface="+mj-ea"/>
                <a:cs typeface="Calibri" pitchFamily="34" charset="0"/>
              </a:rPr>
              <a:t>More than 10 years R&amp;D experience</a:t>
            </a:r>
            <a:endParaRPr kumimoji="0" lang="en-US" sz="2800" b="0" i="0" u="none" strike="noStrike" kern="1200" cap="none" spc="0" normalizeH="0" noProof="0" dirty="0">
              <a:ln>
                <a:noFill/>
              </a:ln>
              <a:solidFill>
                <a:srgbClr val="FFFFFF"/>
              </a:solidFill>
              <a:uLnTx/>
              <a:uFillTx/>
              <a:latin typeface="HelveticaNeueLT Pro 43 LtEx" pitchFamily="34" charset="0"/>
              <a:ea typeface="+mj-ea"/>
              <a:cs typeface="Calibri" pitchFamily="34" charset="0"/>
            </a:endParaRPr>
          </a:p>
          <a:p>
            <a:pPr marL="457200" indent="-457200">
              <a:spcBef>
                <a:spcPct val="0"/>
              </a:spcBef>
              <a:buFont typeface="Wingdings" pitchFamily="2" charset="2"/>
              <a:buChar char="l"/>
            </a:pPr>
            <a:r>
              <a:rPr lang="en-US" sz="2800" noProof="0" dirty="0">
                <a:solidFill>
                  <a:srgbClr val="FFFFFF"/>
                </a:solidFill>
                <a:latin typeface="HelveticaNeueLT Pro 43 LtEx" pitchFamily="34" charset="0"/>
                <a:ea typeface="+mj-ea"/>
                <a:cs typeface="Calibri" pitchFamily="34" charset="0"/>
              </a:rPr>
              <a:t>Industrial design associates in Germany</a:t>
            </a:r>
            <a:endParaRPr kumimoji="0" lang="en-US" sz="2800" b="0" i="0" u="none" strike="noStrike" kern="1200" cap="none" spc="0" normalizeH="0" noProof="0" dirty="0">
              <a:ln>
                <a:noFill/>
              </a:ln>
              <a:solidFill>
                <a:srgbClr val="FFFFFF"/>
              </a:solidFill>
              <a:uLnTx/>
              <a:uFillTx/>
              <a:latin typeface="HelveticaNeueLT Pro 43 LtEx" pitchFamily="34" charset="0"/>
              <a:ea typeface="+mj-ea"/>
              <a:cs typeface="Calibri" pitchFamily="34" charset="0"/>
            </a:endParaRPr>
          </a:p>
        </p:txBody>
      </p:sp>
      <p:sp>
        <p:nvSpPr>
          <p:cNvPr id="3" name="矩形 2"/>
          <p:cNvSpPr/>
          <p:nvPr/>
        </p:nvSpPr>
        <p:spPr>
          <a:xfrm>
            <a:off x="251520" y="530059"/>
            <a:ext cx="2691763" cy="369332"/>
          </a:xfrm>
          <a:prstGeom prst="rect">
            <a:avLst/>
          </a:prstGeom>
        </p:spPr>
        <p:txBody>
          <a:bodyPr wrap="none">
            <a:spAutoFit/>
          </a:bodyPr>
          <a:lstStyle/>
          <a:p>
            <a:pPr>
              <a:spcBef>
                <a:spcPct val="0"/>
              </a:spcBef>
            </a:pPr>
            <a:r>
              <a:rPr lang="en-US" altLang="zh-CN" dirty="0">
                <a:solidFill>
                  <a:srgbClr val="FFFFFF"/>
                </a:solidFill>
                <a:latin typeface="HelveticaNeueLT Pro 43 LtEx" pitchFamily="34" charset="0"/>
                <a:cs typeface="Calibri" pitchFamily="34" charset="0"/>
              </a:rPr>
              <a:t>Our R&amp;D Investments</a:t>
            </a:r>
          </a:p>
        </p:txBody>
      </p:sp>
    </p:spTree>
    <p:extLst>
      <p:ext uri="{BB962C8B-B14F-4D97-AF65-F5344CB8AC3E}">
        <p14:creationId xmlns:p14="http://schemas.microsoft.com/office/powerpoint/2010/main" val="289011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2.168.1.6\市场组文件\市场组知识库\国际宣传工作临时交接文档\理邦CI升级\图片\非高清图\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10" y="0"/>
            <a:ext cx="9386171" cy="689438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483613" y="5156032"/>
            <a:ext cx="8100060" cy="861774"/>
          </a:xfrm>
          <a:prstGeom prst="rect">
            <a:avLst/>
          </a:prstGeom>
        </p:spPr>
        <p:txBody>
          <a:bodyPr vert="horz" wrap="square" lIns="0" tIns="0" rIns="0" bIns="0" rtlCol="0" anchor="ctr" anchorCtr="0">
            <a:spAutoFit/>
          </a:bodyPr>
          <a:lstStyle/>
          <a:p>
            <a:pPr>
              <a:spcBef>
                <a:spcPct val="0"/>
              </a:spcBef>
            </a:pPr>
            <a:r>
              <a:rPr lang="en-US" altLang="en-US" sz="2800" dirty="0">
                <a:solidFill>
                  <a:srgbClr val="FFFFFF"/>
                </a:solidFill>
                <a:latin typeface="HelveticaNeueLT Pro 43 LtEx" pitchFamily="34" charset="0"/>
                <a:cs typeface="Calibri" pitchFamily="34" charset="0"/>
              </a:rPr>
              <a:t>B</a:t>
            </a:r>
            <a:r>
              <a:rPr lang="en-US" altLang="zh-CN" sz="2800" dirty="0">
                <a:solidFill>
                  <a:srgbClr val="FFFFFF"/>
                </a:solidFill>
                <a:latin typeface="HelveticaNeueLT Pro 43 LtEx" pitchFamily="34" charset="0"/>
                <a:cs typeface="Calibri" pitchFamily="34" charset="0"/>
              </a:rPr>
              <a:t>ring innovation and value together to improve the human health condition.</a:t>
            </a:r>
            <a:endParaRPr kumimoji="0" lang="en-US" sz="2800" b="0" i="0" u="none" strike="noStrike" kern="1200" cap="none" spc="0" normalizeH="0" baseline="0" noProof="0" dirty="0">
              <a:ln>
                <a:noFill/>
              </a:ln>
              <a:solidFill>
                <a:srgbClr val="FFFFFF"/>
              </a:solidFill>
              <a:uLnTx/>
              <a:uFillTx/>
              <a:latin typeface="HelveticaNeueLT Pro 43 LtEx" pitchFamily="34" charset="0"/>
              <a:ea typeface="+mj-ea"/>
              <a:cs typeface="Calibri" pitchFamily="34" charset="0"/>
            </a:endParaRPr>
          </a:p>
        </p:txBody>
      </p:sp>
      <p:sp>
        <p:nvSpPr>
          <p:cNvPr id="6" name="矩形 5"/>
          <p:cNvSpPr/>
          <p:nvPr/>
        </p:nvSpPr>
        <p:spPr>
          <a:xfrm>
            <a:off x="395536" y="4725144"/>
            <a:ext cx="2670411" cy="369332"/>
          </a:xfrm>
          <a:prstGeom prst="rect">
            <a:avLst/>
          </a:prstGeom>
        </p:spPr>
        <p:txBody>
          <a:bodyPr wrap="none">
            <a:spAutoFit/>
          </a:bodyPr>
          <a:lstStyle/>
          <a:p>
            <a:pPr>
              <a:spcBef>
                <a:spcPct val="0"/>
              </a:spcBef>
            </a:pPr>
            <a:r>
              <a:rPr lang="en-US" altLang="zh-CN" dirty="0">
                <a:solidFill>
                  <a:srgbClr val="FFFFFF"/>
                </a:solidFill>
                <a:latin typeface="HelveticaNeueLT Pro 43 LtEx" pitchFamily="34" charset="0"/>
                <a:cs typeface="Calibri" pitchFamily="34" charset="0"/>
              </a:rPr>
              <a:t>Our Value Proposition</a:t>
            </a:r>
            <a:endParaRPr lang="en-US" dirty="0">
              <a:solidFill>
                <a:srgbClr val="FFFFFF"/>
              </a:solidFill>
              <a:latin typeface="HelveticaNeueLT Pro 43 LtEx" pitchFamily="34" charset="0"/>
              <a:cs typeface="Calibri" pitchFamily="34" charset="0"/>
            </a:endParaRPr>
          </a:p>
        </p:txBody>
      </p:sp>
      <p:pic>
        <p:nvPicPr>
          <p:cNvPr id="8" name="Picture 3" descr="F:\LOGO\未标题-2副本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179289" y="6154739"/>
            <a:ext cx="641284" cy="514349"/>
          </a:xfrm>
          <a:prstGeom prst="rect">
            <a:avLst/>
          </a:prstGeom>
          <a:noFill/>
        </p:spPr>
      </p:pic>
    </p:spTree>
    <p:extLst>
      <p:ext uri="{BB962C8B-B14F-4D97-AF65-F5344CB8AC3E}">
        <p14:creationId xmlns:p14="http://schemas.microsoft.com/office/powerpoint/2010/main" val="49178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68665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6</a:t>
            </a:fld>
            <a:endParaRPr lang="zh-CN" altLang="en-US"/>
          </a:p>
        </p:txBody>
      </p:sp>
      <p:sp>
        <p:nvSpPr>
          <p:cNvPr id="36" name="Title 2"/>
          <p:cNvSpPr txBox="1">
            <a:spLocks/>
          </p:cNvSpPr>
          <p:nvPr/>
        </p:nvSpPr>
        <p:spPr>
          <a:xfrm>
            <a:off x="395536" y="4913004"/>
            <a:ext cx="3996444" cy="707886"/>
          </a:xfrm>
          <a:prstGeom prst="rect">
            <a:avLst/>
          </a:prstGeom>
        </p:spPr>
        <p:txBody>
          <a:bodyPr vert="horz" wrap="square" lIns="0" tIns="0" rIns="0" bIns="0" rtlCol="0" anchor="ctr" anchorCtr="0">
            <a:spAutoFit/>
          </a:bodyPr>
          <a:lstStyle>
            <a:lvl1pPr algn="ctr" defTabSz="1083655" rtl="0" eaLnBrk="1" latinLnBrk="0" hangingPunct="1">
              <a:spcBef>
                <a:spcPct val="0"/>
              </a:spcBef>
              <a:buNone/>
              <a:defRPr sz="5200" kern="1200">
                <a:solidFill>
                  <a:schemeClr val="tx1"/>
                </a:solidFill>
                <a:latin typeface="+mj-lt"/>
                <a:ea typeface="+mj-ea"/>
                <a:cs typeface="+mj-cs"/>
              </a:defRPr>
            </a:lvl1pPr>
          </a:lstStyle>
          <a:p>
            <a:pPr algn="r"/>
            <a:r>
              <a:rPr lang="en-US" altLang="zh-CN" sz="1800" b="1" dirty="0">
                <a:solidFill>
                  <a:srgbClr val="60605B"/>
                </a:solidFill>
                <a:latin typeface="Calibri" pitchFamily="34" charset="0"/>
                <a:cs typeface="Calibri" pitchFamily="34" charset="0"/>
              </a:rPr>
              <a:t>EDAN products has presences in</a:t>
            </a:r>
          </a:p>
          <a:p>
            <a:pPr algn="r"/>
            <a:r>
              <a:rPr lang="en-US" altLang="zh-CN" sz="2800" b="1" dirty="0">
                <a:solidFill>
                  <a:srgbClr val="F74902"/>
                </a:solidFill>
                <a:latin typeface="Calibri" pitchFamily="34" charset="0"/>
                <a:cs typeface="Calibri" pitchFamily="34" charset="0"/>
              </a:rPr>
              <a:t>156</a:t>
            </a:r>
            <a:r>
              <a:rPr lang="en-US" altLang="zh-CN" sz="2400" b="1" dirty="0">
                <a:solidFill>
                  <a:srgbClr val="60605B"/>
                </a:solidFill>
                <a:latin typeface="Calibri" pitchFamily="34" charset="0"/>
                <a:cs typeface="Calibri" pitchFamily="34" charset="0"/>
              </a:rPr>
              <a:t> </a:t>
            </a:r>
            <a:r>
              <a:rPr lang="en-US" altLang="zh-CN" sz="1800" b="1" dirty="0">
                <a:solidFill>
                  <a:srgbClr val="60605B"/>
                </a:solidFill>
                <a:latin typeface="Calibri" pitchFamily="34" charset="0"/>
                <a:cs typeface="Calibri" pitchFamily="34" charset="0"/>
              </a:rPr>
              <a:t>countries</a:t>
            </a:r>
            <a:endParaRPr lang="en-US" sz="1800" b="1" dirty="0">
              <a:solidFill>
                <a:srgbClr val="60605B"/>
              </a:solidFill>
              <a:latin typeface="Calibri" pitchFamily="34" charset="0"/>
              <a:cs typeface="Calibri" pitchFamily="34" charset="0"/>
            </a:endParaRPr>
          </a:p>
        </p:txBody>
      </p:sp>
      <p:pic>
        <p:nvPicPr>
          <p:cNvPr id="6" name="Picture 2" descr="\\192.168.1.6\市场组文件\市场组知识库\国际宣传工作临时交接文档\理邦CI升级\新标\EDAN-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179289" y="6154288"/>
            <a:ext cx="645694" cy="514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WORKS\Marketing\监护\PPT\监护仪\ditu-01副本.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89" t="13592" r="7999" b="9131"/>
          <a:stretch/>
        </p:blipFill>
        <p:spPr bwMode="auto">
          <a:xfrm>
            <a:off x="683568" y="800153"/>
            <a:ext cx="7772400" cy="487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71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pPr/>
              <a:t>7</a:t>
            </a:fld>
            <a:endParaRPr lang="zh-CN" altLang="en-US"/>
          </a:p>
        </p:txBody>
      </p:sp>
      <p:sp>
        <p:nvSpPr>
          <p:cNvPr id="8" name="Text Box 36"/>
          <p:cNvSpPr txBox="1">
            <a:spLocks noChangeArrowheads="1"/>
          </p:cNvSpPr>
          <p:nvPr/>
        </p:nvSpPr>
        <p:spPr bwMode="auto">
          <a:xfrm>
            <a:off x="4298027" y="-20953"/>
            <a:ext cx="4881465" cy="1938992"/>
          </a:xfrm>
          <a:prstGeom prst="rect">
            <a:avLst/>
          </a:prstGeom>
        </p:spPr>
        <p:txBody>
          <a:bodyPr wrap="none">
            <a:spAutoFit/>
          </a:bodyPr>
          <a:lstStyle>
            <a:defPPr>
              <a:defRPr lang="zh-CN"/>
            </a:defPPr>
            <a:lvl1pPr>
              <a:defRPr sz="4000">
                <a:solidFill>
                  <a:srgbClr val="0274C5"/>
                </a:solidFill>
                <a:latin typeface="Century Gothic" pitchFamily="34" charset="0"/>
              </a:defRPr>
            </a:lvl1pPr>
          </a:lstStyle>
          <a:p>
            <a:pPr algn="r"/>
            <a:r>
              <a:rPr lang="en-US" altLang="zh-CN" sz="9600" dirty="0">
                <a:solidFill>
                  <a:srgbClr val="F99B0C"/>
                </a:solidFill>
                <a:latin typeface="HelveticaNeueLT Pro 23 UltLtEx" pitchFamily="34" charset="0"/>
              </a:rPr>
              <a:t>SE-1515</a:t>
            </a:r>
            <a:endParaRPr lang="en-US" altLang="zh-CN" sz="11500" dirty="0">
              <a:solidFill>
                <a:srgbClr val="F99B0C"/>
              </a:solidFill>
              <a:latin typeface="HelveticaNeueLT Pro 23 UltLtEx" pitchFamily="34" charset="0"/>
            </a:endParaRPr>
          </a:p>
          <a:p>
            <a:pPr algn="r"/>
            <a:r>
              <a:rPr lang="en-US" altLang="zh-CN" sz="2400" dirty="0">
                <a:solidFill>
                  <a:srgbClr val="F99B0C"/>
                </a:solidFill>
              </a:rPr>
              <a:t>Stress ECG Workstation</a:t>
            </a:r>
            <a:endParaRPr lang="zh-CN" altLang="en-US" sz="2400" dirty="0">
              <a:solidFill>
                <a:srgbClr val="F99B0C"/>
              </a:solidFill>
            </a:endParaRPr>
          </a:p>
        </p:txBody>
      </p:sp>
      <p:pic>
        <p:nvPicPr>
          <p:cNvPr id="1027" name="Picture 3" descr="\\192.168.1.6\市场组文件\设计资料库\01 国际\产品图片\心电\跑台\TMX428CP 带logo 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96825" y="1374538"/>
            <a:ext cx="6147175" cy="5271624"/>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 y="680514"/>
            <a:ext cx="4305088" cy="6186059"/>
          </a:xfrm>
          <a:prstGeom prst="rect">
            <a:avLst/>
          </a:prstGeom>
        </p:spPr>
      </p:pic>
    </p:spTree>
    <p:extLst>
      <p:ext uri="{BB962C8B-B14F-4D97-AF65-F5344CB8AC3E}">
        <p14:creationId xmlns:p14="http://schemas.microsoft.com/office/powerpoint/2010/main" val="84629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304235" y="279649"/>
            <a:ext cx="8858275" cy="516377"/>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0274C5"/>
                </a:solidFill>
                <a:latin typeface="HelveticaNeueLT Pro 43 LtEx" pitchFamily="34" charset="0"/>
                <a:ea typeface="微软雅黑" pitchFamily="34" charset="-122"/>
                <a:cs typeface="Arial" pitchFamily="34" charset="0"/>
              </a:defRPr>
            </a:lvl1pPr>
          </a:lstStyle>
          <a:p>
            <a:r>
              <a:rPr lang="en-US" altLang="zh-CN" dirty="0"/>
              <a:t>Clinical Background</a:t>
            </a:r>
          </a:p>
        </p:txBody>
      </p:sp>
      <p:sp>
        <p:nvSpPr>
          <p:cNvPr id="3" name="矩形 2"/>
          <p:cNvSpPr/>
          <p:nvPr/>
        </p:nvSpPr>
        <p:spPr>
          <a:xfrm>
            <a:off x="4617004" y="1819604"/>
            <a:ext cx="4185466" cy="3693319"/>
          </a:xfrm>
          <a:prstGeom prst="rect">
            <a:avLst/>
          </a:prstGeom>
          <a:solidFill>
            <a:schemeClr val="bg1">
              <a:alpha val="80000"/>
            </a:schemeClr>
          </a:solidFill>
        </p:spPr>
        <p:txBody>
          <a:bodyPr wrap="square">
            <a:spAutoFit/>
          </a:bodyPr>
          <a:lstStyle/>
          <a:p>
            <a:pPr algn="just"/>
            <a:r>
              <a:rPr lang="en-US" altLang="zh-CN" dirty="0">
                <a:solidFill>
                  <a:srgbClr val="F99B0C"/>
                </a:solidFill>
                <a:latin typeface="HelveticaNeueLT Pro 43 LtEx" pitchFamily="34" charset="0"/>
                <a:ea typeface="微软雅黑" pitchFamily="34" charset="-122"/>
                <a:cs typeface="Arial" pitchFamily="34" charset="0"/>
              </a:rPr>
              <a:t>A cardiac stress test is a test that measures a heart's ability to respond to external stress in a controlled clinical environment. The stress response is induced by </a:t>
            </a:r>
            <a:r>
              <a:rPr lang="en-US" altLang="zh-CN" b="1" dirty="0">
                <a:solidFill>
                  <a:srgbClr val="F99B0C"/>
                </a:solidFill>
                <a:latin typeface="HelveticaNeueLT Pro 43 LtEx" pitchFamily="34" charset="0"/>
                <a:ea typeface="微软雅黑" pitchFamily="34" charset="-122"/>
                <a:cs typeface="Arial" pitchFamily="34" charset="0"/>
              </a:rPr>
              <a:t>exercise</a:t>
            </a:r>
            <a:r>
              <a:rPr lang="en-US" altLang="zh-CN" dirty="0">
                <a:solidFill>
                  <a:srgbClr val="F99B0C"/>
                </a:solidFill>
                <a:latin typeface="HelveticaNeueLT Pro 43 LtEx" pitchFamily="34" charset="0"/>
                <a:ea typeface="微软雅黑" pitchFamily="34" charset="-122"/>
                <a:cs typeface="Arial" pitchFamily="34" charset="0"/>
              </a:rPr>
              <a:t> or by </a:t>
            </a:r>
            <a:r>
              <a:rPr lang="en-US" altLang="zh-CN" b="1" dirty="0">
                <a:solidFill>
                  <a:srgbClr val="F99B0C"/>
                </a:solidFill>
                <a:latin typeface="HelveticaNeueLT Pro 43 LtEx" pitchFamily="34" charset="0"/>
                <a:ea typeface="微软雅黑" pitchFamily="34" charset="-122"/>
                <a:cs typeface="Arial" pitchFamily="34" charset="0"/>
              </a:rPr>
              <a:t>drug stimulation</a:t>
            </a:r>
            <a:r>
              <a:rPr lang="en-US" altLang="zh-CN" dirty="0">
                <a:solidFill>
                  <a:srgbClr val="F99B0C"/>
                </a:solidFill>
                <a:latin typeface="HelveticaNeueLT Pro 43 LtEx" pitchFamily="34" charset="0"/>
                <a:ea typeface="微软雅黑" pitchFamily="34" charset="-122"/>
                <a:cs typeface="Arial" pitchFamily="34" charset="0"/>
              </a:rPr>
              <a:t>. </a:t>
            </a:r>
          </a:p>
          <a:p>
            <a:pPr algn="just"/>
            <a:r>
              <a:rPr lang="en-US" altLang="zh-CN" dirty="0">
                <a:solidFill>
                  <a:srgbClr val="F99B0C"/>
                </a:solidFill>
                <a:latin typeface="HelveticaNeueLT Pro 43 LtEx" pitchFamily="34" charset="0"/>
                <a:ea typeface="微软雅黑" pitchFamily="34" charset="-122"/>
                <a:cs typeface="Arial" pitchFamily="34" charset="0"/>
              </a:rPr>
              <a:t>This test can be used to diagnose:</a:t>
            </a:r>
          </a:p>
          <a:p>
            <a:pPr algn="just"/>
            <a:endParaRPr lang="en-US" altLang="zh-CN" dirty="0">
              <a:solidFill>
                <a:srgbClr val="F99B0C"/>
              </a:solidFill>
              <a:latin typeface="HelveticaNeueLT Pro 43 LtEx" pitchFamily="34" charset="0"/>
              <a:ea typeface="微软雅黑" pitchFamily="34" charset="-122"/>
              <a:cs typeface="Arial" pitchFamily="34" charset="0"/>
            </a:endParaRPr>
          </a:p>
          <a:p>
            <a:pPr algn="just"/>
            <a:endParaRPr lang="en-US" altLang="zh-CN" b="1" dirty="0">
              <a:solidFill>
                <a:srgbClr val="F99B0C"/>
              </a:solidFill>
              <a:latin typeface="Calibri" pitchFamily="34" charset="0"/>
              <a:ea typeface="微软雅黑" pitchFamily="34" charset="-122"/>
              <a:cs typeface="Arial" pitchFamily="34" charset="0"/>
            </a:endParaRPr>
          </a:p>
          <a:p>
            <a:pPr marL="285750" indent="-285750" algn="just">
              <a:buFont typeface="Wingdings" pitchFamily="2" charset="2"/>
              <a:buChar char="l"/>
            </a:pPr>
            <a:r>
              <a:rPr lang="en-US" altLang="zh-CN" b="1" dirty="0">
                <a:solidFill>
                  <a:srgbClr val="0274C5"/>
                </a:solidFill>
                <a:latin typeface="HelveticaNeueLT Pro 43 LtEx" pitchFamily="34" charset="0"/>
                <a:ea typeface="微软雅黑" pitchFamily="34" charset="-122"/>
                <a:cs typeface="Arial" pitchFamily="34" charset="0"/>
              </a:rPr>
              <a:t>Ischemic heart disease</a:t>
            </a:r>
          </a:p>
          <a:p>
            <a:pPr marL="285750" indent="-285750" algn="just">
              <a:buFont typeface="Wingdings" pitchFamily="2" charset="2"/>
              <a:buChar char="l"/>
            </a:pPr>
            <a:r>
              <a:rPr lang="en-US" altLang="zh-CN" b="1" dirty="0">
                <a:solidFill>
                  <a:srgbClr val="0274C5"/>
                </a:solidFill>
                <a:latin typeface="HelveticaNeueLT Pro 43 LtEx" pitchFamily="34" charset="0"/>
                <a:ea typeface="微软雅黑" pitchFamily="34" charset="-122"/>
                <a:cs typeface="Arial" pitchFamily="34" charset="0"/>
              </a:rPr>
              <a:t>Assess patient MI  prognosis </a:t>
            </a:r>
          </a:p>
          <a:p>
            <a:pPr marL="285750" indent="-285750" algn="just">
              <a:buFont typeface="Wingdings" pitchFamily="2" charset="2"/>
              <a:buChar char="l"/>
            </a:pPr>
            <a:r>
              <a:rPr lang="en-US" altLang="zh-CN" b="1" dirty="0">
                <a:solidFill>
                  <a:srgbClr val="0274C5"/>
                </a:solidFill>
                <a:latin typeface="HelveticaNeueLT Pro 43 LtEx" pitchFamily="34" charset="0"/>
                <a:ea typeface="微软雅黑" pitchFamily="34" charset="-122"/>
                <a:cs typeface="Arial" pitchFamily="34" charset="0"/>
              </a:rPr>
              <a:t>Physical examination</a:t>
            </a:r>
          </a:p>
          <a:p>
            <a:pPr marL="285750" indent="-285750" algn="just">
              <a:buFont typeface="Wingdings" pitchFamily="2" charset="2"/>
              <a:buChar char="l"/>
            </a:pPr>
            <a:r>
              <a:rPr lang="en-US" altLang="zh-CN" b="1" dirty="0">
                <a:solidFill>
                  <a:srgbClr val="0274C5"/>
                </a:solidFill>
                <a:latin typeface="HelveticaNeueLT Pro 43 LtEx" pitchFamily="34" charset="0"/>
                <a:ea typeface="微软雅黑" pitchFamily="34" charset="-122"/>
                <a:cs typeface="Arial" pitchFamily="34" charset="0"/>
              </a:rPr>
              <a:t>Rehabilitation</a:t>
            </a:r>
          </a:p>
        </p:txBody>
      </p:sp>
      <p:pic>
        <p:nvPicPr>
          <p:cNvPr id="2" name="Picture 2" descr="\\192.168.1.6\市场组文件\设计资料库\01 国际\产品图片\心电\素材库\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235" y="1673805"/>
            <a:ext cx="3594609" cy="472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97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304235" y="279649"/>
            <a:ext cx="8858275" cy="516377"/>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F99B0C"/>
                </a:solidFill>
                <a:latin typeface="HelveticaNeueLT Pro 43 LtEx" pitchFamily="34" charset="0"/>
                <a:ea typeface="微软雅黑" pitchFamily="34" charset="-122"/>
                <a:cs typeface="Arial" pitchFamily="34" charset="0"/>
              </a:defRPr>
            </a:lvl1pPr>
          </a:lstStyle>
          <a:p>
            <a:r>
              <a:rPr lang="en-US" altLang="zh-CN" dirty="0"/>
              <a:t>Flexible Configuration</a:t>
            </a:r>
          </a:p>
        </p:txBody>
      </p:sp>
      <p:pic>
        <p:nvPicPr>
          <p:cNvPr id="2050" name="Picture 2" descr="\\192.168.1.6\市场组文件\市场组知识库\宣传策划\图片&amp;素材\产品图片\心电\SE-1515\SE-1515 高清\SE-1515 computer Fron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230" r="48906"/>
          <a:stretch/>
        </p:blipFill>
        <p:spPr bwMode="auto">
          <a:xfrm>
            <a:off x="0" y="943656"/>
            <a:ext cx="2596404" cy="61027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192.168.1.6\市场组文件\市场组知识库\宣传策划\图片&amp;素材\产品图片\心电\PC ECG\2013\Wireless\SE-1010-Wireless-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2030" y="1863391"/>
            <a:ext cx="950793" cy="1682671"/>
          </a:xfrm>
          <a:prstGeom prst="rect">
            <a:avLst/>
          </a:prstGeom>
          <a:noFill/>
        </p:spPr>
      </p:pic>
      <p:pic>
        <p:nvPicPr>
          <p:cNvPr id="24" name="图片 23"/>
          <p:cNvPicPr>
            <a:picLocks noChangeAspect="1"/>
          </p:cNvPicPr>
          <p:nvPr/>
        </p:nvPicPr>
        <p:blipFill rotWithShape="1">
          <a:blip r:embed="rId5" cstate="print">
            <a:extLst>
              <a:ext uri="{28A0092B-C50C-407E-A947-70E740481C1C}">
                <a14:useLocalDpi xmlns:a14="http://schemas.microsoft.com/office/drawing/2010/main" val="0"/>
              </a:ext>
            </a:extLst>
          </a:blip>
          <a:srcRect t="8823" b="13029"/>
          <a:stretch/>
        </p:blipFill>
        <p:spPr>
          <a:xfrm>
            <a:off x="3285311" y="1913371"/>
            <a:ext cx="881644" cy="1632691"/>
          </a:xfrm>
          <a:prstGeom prst="roundRect">
            <a:avLst/>
          </a:prstGeom>
        </p:spPr>
      </p:pic>
      <p:grpSp>
        <p:nvGrpSpPr>
          <p:cNvPr id="8" name="组合 7"/>
          <p:cNvGrpSpPr/>
          <p:nvPr/>
        </p:nvGrpSpPr>
        <p:grpSpPr>
          <a:xfrm>
            <a:off x="3332771" y="3665154"/>
            <a:ext cx="802545" cy="452964"/>
            <a:chOff x="0" y="50571"/>
            <a:chExt cx="483202" cy="295275"/>
          </a:xfrm>
        </p:grpSpPr>
        <p:sp>
          <p:nvSpPr>
            <p:cNvPr id="18" name="圆角矩形 17"/>
            <p:cNvSpPr/>
            <p:nvPr/>
          </p:nvSpPr>
          <p:spPr>
            <a:xfrm>
              <a:off x="0" y="85725"/>
              <a:ext cx="483202" cy="238125"/>
            </a:xfrm>
            <a:prstGeom prst="roundRect">
              <a:avLst/>
            </a:prstGeom>
            <a:solidFill>
              <a:srgbClr val="C90E2B"/>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3000"/>
                </a:lnSpc>
              </a:pPr>
              <a:endParaRPr lang="zh-CN" altLang="en-US" sz="4400"/>
            </a:p>
          </p:txBody>
        </p:sp>
        <p:sp>
          <p:nvSpPr>
            <p:cNvPr id="19" name="文本框 2"/>
            <p:cNvSpPr txBox="1">
              <a:spLocks noChangeArrowheads="1"/>
            </p:cNvSpPr>
            <p:nvPr/>
          </p:nvSpPr>
          <p:spPr bwMode="auto">
            <a:xfrm>
              <a:off x="1" y="50571"/>
              <a:ext cx="483201" cy="295275"/>
            </a:xfrm>
            <a:prstGeom prst="rect">
              <a:avLst/>
            </a:prstGeom>
            <a:noFill/>
            <a:ln w="9525">
              <a:noFill/>
              <a:miter lim="800000"/>
              <a:headEnd/>
              <a:tailEnd/>
            </a:ln>
          </p:spPr>
          <p:txBody>
            <a:bodyPr rot="0" vert="horz" wrap="square" lIns="91440" tIns="45720" rIns="91440" bIns="45720" anchor="t" anchorCtr="0">
              <a:noAutofit/>
            </a:bodyPr>
            <a:lstStyle/>
            <a:p>
              <a:pPr algn="ctr">
                <a:lnSpc>
                  <a:spcPts val="3000"/>
                </a:lnSpc>
                <a:spcAft>
                  <a:spcPts val="0"/>
                </a:spcAft>
              </a:pPr>
              <a:r>
                <a:rPr lang="en-US" sz="2000" b="1" kern="100" dirty="0">
                  <a:solidFill>
                    <a:srgbClr val="FFFFFF"/>
                  </a:solidFill>
                  <a:effectLst/>
                  <a:latin typeface="Calibri"/>
                  <a:ea typeface="宋体"/>
                  <a:cs typeface="Times New Roman"/>
                </a:rPr>
                <a:t>DP12</a:t>
              </a:r>
              <a:endParaRPr lang="zh-CN" sz="2400" kern="100" dirty="0">
                <a:effectLst/>
                <a:latin typeface="Calibri"/>
                <a:ea typeface="宋体"/>
                <a:cs typeface="Times New Roman"/>
              </a:endParaRPr>
            </a:p>
          </p:txBody>
        </p:sp>
      </p:grpSp>
      <p:grpSp>
        <p:nvGrpSpPr>
          <p:cNvPr id="9" name="组合 8"/>
          <p:cNvGrpSpPr/>
          <p:nvPr/>
        </p:nvGrpSpPr>
        <p:grpSpPr>
          <a:xfrm>
            <a:off x="4932422" y="3665154"/>
            <a:ext cx="806819" cy="452964"/>
            <a:chOff x="0" y="50571"/>
            <a:chExt cx="485775" cy="295275"/>
          </a:xfrm>
        </p:grpSpPr>
        <p:sp>
          <p:nvSpPr>
            <p:cNvPr id="16" name="圆角矩形 15"/>
            <p:cNvSpPr/>
            <p:nvPr/>
          </p:nvSpPr>
          <p:spPr>
            <a:xfrm>
              <a:off x="0" y="85725"/>
              <a:ext cx="483202" cy="238125"/>
            </a:xfrm>
            <a:prstGeom prst="roundRect">
              <a:avLst/>
            </a:prstGeom>
            <a:solidFill>
              <a:srgbClr val="0274C5"/>
            </a:solidFill>
            <a:ln>
              <a:solidFill>
                <a:srgbClr val="0274C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3000"/>
                </a:lnSpc>
              </a:pPr>
              <a:endParaRPr lang="zh-CN" altLang="en-US" sz="4400"/>
            </a:p>
          </p:txBody>
        </p:sp>
        <p:sp>
          <p:nvSpPr>
            <p:cNvPr id="17" name="文本框 2"/>
            <p:cNvSpPr txBox="1">
              <a:spLocks noChangeArrowheads="1"/>
            </p:cNvSpPr>
            <p:nvPr/>
          </p:nvSpPr>
          <p:spPr bwMode="auto">
            <a:xfrm>
              <a:off x="0" y="50571"/>
              <a:ext cx="485775" cy="295275"/>
            </a:xfrm>
            <a:prstGeom prst="rect">
              <a:avLst/>
            </a:prstGeom>
            <a:noFill/>
            <a:ln w="9525">
              <a:noFill/>
              <a:miter lim="800000"/>
              <a:headEnd/>
              <a:tailEnd/>
            </a:ln>
          </p:spPr>
          <p:txBody>
            <a:bodyPr rot="0" vert="horz" wrap="square" lIns="91440" tIns="45720" rIns="91440" bIns="45720" anchor="t" anchorCtr="0">
              <a:noAutofit/>
            </a:bodyPr>
            <a:lstStyle/>
            <a:p>
              <a:pPr algn="ctr">
                <a:lnSpc>
                  <a:spcPts val="3000"/>
                </a:lnSpc>
                <a:spcAft>
                  <a:spcPts val="0"/>
                </a:spcAft>
              </a:pPr>
              <a:r>
                <a:rPr lang="en-US" sz="2000" b="1" kern="100" dirty="0">
                  <a:solidFill>
                    <a:srgbClr val="FFFFFF"/>
                  </a:solidFill>
                  <a:effectLst/>
                  <a:latin typeface="Calibri"/>
                  <a:ea typeface="宋体"/>
                  <a:cs typeface="Times New Roman"/>
                </a:rPr>
                <a:t>DX12</a:t>
              </a:r>
              <a:endParaRPr lang="zh-CN" sz="2400" kern="100">
                <a:effectLst/>
                <a:latin typeface="Calibri"/>
                <a:ea typeface="宋体"/>
                <a:cs typeface="Times New Roman"/>
              </a:endParaRPr>
            </a:p>
          </p:txBody>
        </p:sp>
      </p:grpSp>
      <p:grpSp>
        <p:nvGrpSpPr>
          <p:cNvPr id="26" name="组合 25"/>
          <p:cNvGrpSpPr/>
          <p:nvPr/>
        </p:nvGrpSpPr>
        <p:grpSpPr>
          <a:xfrm>
            <a:off x="7020222" y="1913371"/>
            <a:ext cx="942874" cy="2204747"/>
            <a:chOff x="7103880" y="1764313"/>
            <a:chExt cx="933505" cy="2204747"/>
          </a:xfrm>
        </p:grpSpPr>
        <p:pic>
          <p:nvPicPr>
            <p:cNvPr id="21" name="Picture 2" descr="\\192.168.1.6\市场组文件\市场组知识库\宣传策划\图片&amp;素材\产品图片\心电\SE-18\SE-18 小图\SE-18 采集盒2015-1.png"/>
            <p:cNvPicPr>
              <a:picLocks noChangeAspect="1"/>
            </p:cNvPicPr>
            <p:nvPr/>
          </p:nvPicPr>
          <p:blipFill rotWithShape="1">
            <a:blip r:embed="rId6" cstate="print">
              <a:extLst>
                <a:ext uri="{28A0092B-C50C-407E-A947-70E740481C1C}">
                  <a14:useLocalDpi xmlns:a14="http://schemas.microsoft.com/office/drawing/2010/main" val="0"/>
                </a:ext>
              </a:extLst>
            </a:blip>
            <a:srcRect t="3428" b="14184"/>
            <a:stretch/>
          </p:blipFill>
          <p:spPr bwMode="auto">
            <a:xfrm>
              <a:off x="7103880" y="1764313"/>
              <a:ext cx="933505" cy="1732652"/>
            </a:xfrm>
            <a:prstGeom prst="rect">
              <a:avLst/>
            </a:prstGeom>
            <a:noFill/>
            <a:ln>
              <a:noFill/>
            </a:ln>
            <a:extLst>
              <a:ext uri="{53640926-AAD7-44D8-BBD7-CCE9431645EC}">
                <a14:shadowObscured xmlns:a14="http://schemas.microsoft.com/office/drawing/2010/main"/>
              </a:ext>
            </a:extLst>
          </p:spPr>
        </p:pic>
        <p:grpSp>
          <p:nvGrpSpPr>
            <p:cNvPr id="11" name="组合 10"/>
            <p:cNvGrpSpPr/>
            <p:nvPr/>
          </p:nvGrpSpPr>
          <p:grpSpPr>
            <a:xfrm>
              <a:off x="7167289" y="3516096"/>
              <a:ext cx="806819" cy="452964"/>
              <a:chOff x="0" y="50571"/>
              <a:chExt cx="485775" cy="295275"/>
            </a:xfrm>
          </p:grpSpPr>
          <p:sp>
            <p:nvSpPr>
              <p:cNvPr id="12" name="圆角矩形 11"/>
              <p:cNvSpPr/>
              <p:nvPr/>
            </p:nvSpPr>
            <p:spPr>
              <a:xfrm>
                <a:off x="0" y="85725"/>
                <a:ext cx="483202" cy="238125"/>
              </a:xfrm>
              <a:prstGeom prst="roundRect">
                <a:avLst/>
              </a:prstGeom>
              <a:solidFill>
                <a:srgbClr val="26D07C"/>
              </a:solidFill>
              <a:ln>
                <a:solidFill>
                  <a:srgbClr val="26D07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3000"/>
                  </a:lnSpc>
                </a:pPr>
                <a:endParaRPr lang="zh-CN" altLang="en-US" sz="4400"/>
              </a:p>
            </p:txBody>
          </p:sp>
          <p:sp>
            <p:nvSpPr>
              <p:cNvPr id="13" name="文本框 2"/>
              <p:cNvSpPr txBox="1">
                <a:spLocks noChangeArrowheads="1"/>
              </p:cNvSpPr>
              <p:nvPr/>
            </p:nvSpPr>
            <p:spPr bwMode="auto">
              <a:xfrm>
                <a:off x="0" y="50571"/>
                <a:ext cx="485775" cy="295275"/>
              </a:xfrm>
              <a:prstGeom prst="rect">
                <a:avLst/>
              </a:prstGeom>
              <a:noFill/>
              <a:ln w="9525">
                <a:noFill/>
                <a:miter lim="800000"/>
                <a:headEnd/>
                <a:tailEnd/>
              </a:ln>
            </p:spPr>
            <p:txBody>
              <a:bodyPr rot="0" vert="horz" wrap="square" lIns="91440" tIns="45720" rIns="91440" bIns="45720" anchor="t" anchorCtr="0">
                <a:noAutofit/>
              </a:bodyPr>
              <a:lstStyle/>
              <a:p>
                <a:pPr algn="ctr">
                  <a:lnSpc>
                    <a:spcPts val="3000"/>
                  </a:lnSpc>
                  <a:spcAft>
                    <a:spcPts val="0"/>
                  </a:spcAft>
                </a:pPr>
                <a:r>
                  <a:rPr lang="en-US" sz="2000" b="1" kern="100" dirty="0">
                    <a:solidFill>
                      <a:srgbClr val="FFFFFF"/>
                    </a:solidFill>
                    <a:effectLst/>
                    <a:latin typeface="Calibri"/>
                    <a:ea typeface="宋体"/>
                    <a:cs typeface="Times New Roman"/>
                  </a:rPr>
                  <a:t>DE18</a:t>
                </a:r>
                <a:endParaRPr lang="zh-CN" sz="2400" kern="100" dirty="0">
                  <a:effectLst/>
                  <a:latin typeface="Calibri"/>
                  <a:ea typeface="宋体"/>
                  <a:cs typeface="Times New Roman"/>
                </a:endParaRPr>
              </a:p>
            </p:txBody>
          </p:sp>
        </p:grpSp>
      </p:grpSp>
      <p:sp>
        <p:nvSpPr>
          <p:cNvPr id="25" name="TextBox 24"/>
          <p:cNvSpPr txBox="1"/>
          <p:nvPr/>
        </p:nvSpPr>
        <p:spPr>
          <a:xfrm>
            <a:off x="2771800" y="4405751"/>
            <a:ext cx="5628464" cy="1723549"/>
          </a:xfrm>
          <a:prstGeom prst="rect">
            <a:avLst/>
          </a:prstGeom>
          <a:noFill/>
        </p:spPr>
        <p:txBody>
          <a:bodyPr wrap="none" rtlCol="0">
            <a:spAutoFit/>
          </a:bodyPr>
          <a:lstStyle/>
          <a:p>
            <a:pPr marL="285750" indent="-285750">
              <a:buClr>
                <a:srgbClr val="C90E2B"/>
              </a:buClr>
              <a:buFont typeface="Wingdings" pitchFamily="2" charset="2"/>
              <a:buChar char="n"/>
            </a:pPr>
            <a:r>
              <a:rPr lang="en-US" altLang="zh-CN" b="1" dirty="0">
                <a:latin typeface="HelveticaNeueLT Pro 43 LtEx" pitchFamily="34" charset="0"/>
              </a:rPr>
              <a:t>DP12</a:t>
            </a:r>
            <a:r>
              <a:rPr lang="en-US" altLang="zh-CN" dirty="0">
                <a:latin typeface="HelveticaNeueLT Pro 43 LtEx" pitchFamily="34" charset="0"/>
              </a:rPr>
              <a:t> (support 9/12-lead wired sampling)</a:t>
            </a:r>
          </a:p>
          <a:p>
            <a:pPr marL="285750" indent="-285750">
              <a:buClr>
                <a:schemeClr val="bg1">
                  <a:lumMod val="75000"/>
                </a:schemeClr>
              </a:buClr>
              <a:buFont typeface="Wingdings" pitchFamily="2" charset="2"/>
              <a:buChar char="n"/>
            </a:pPr>
            <a:endParaRPr lang="en-US" altLang="zh-CN" b="1" dirty="0">
              <a:latin typeface="HelveticaNeueLT Pro 43 LtEx" pitchFamily="34" charset="0"/>
            </a:endParaRPr>
          </a:p>
          <a:p>
            <a:pPr marL="285750" indent="-285750">
              <a:buClr>
                <a:srgbClr val="0274C5"/>
              </a:buClr>
              <a:buFont typeface="Wingdings" pitchFamily="2" charset="2"/>
              <a:buChar char="n"/>
            </a:pPr>
            <a:r>
              <a:rPr lang="en-US" altLang="zh-CN" b="1" dirty="0">
                <a:latin typeface="HelveticaNeueLT Pro 43 LtEx" pitchFamily="34" charset="0"/>
              </a:rPr>
              <a:t>DX12</a:t>
            </a:r>
            <a:r>
              <a:rPr lang="en-US" altLang="zh-CN" dirty="0">
                <a:latin typeface="HelveticaNeueLT Pro 43 LtEx" pitchFamily="34" charset="0"/>
              </a:rPr>
              <a:t> (support 9/12-lead wireless sampling)</a:t>
            </a:r>
            <a:endParaRPr lang="en-US" altLang="zh-CN" b="1" dirty="0">
              <a:latin typeface="HelveticaNeueLT Pro 43 LtEx" pitchFamily="34" charset="0"/>
            </a:endParaRPr>
          </a:p>
          <a:p>
            <a:pPr>
              <a:buClr>
                <a:schemeClr val="bg1">
                  <a:lumMod val="75000"/>
                </a:schemeClr>
              </a:buClr>
            </a:pPr>
            <a:endParaRPr lang="en-US" altLang="zh-CN" dirty="0">
              <a:latin typeface="HelveticaNeueLT Pro 43 LtEx" pitchFamily="34" charset="0"/>
            </a:endParaRPr>
          </a:p>
          <a:p>
            <a:pPr marL="285750" indent="-285750">
              <a:buClr>
                <a:srgbClr val="26D07C"/>
              </a:buClr>
              <a:buFont typeface="Wingdings" pitchFamily="2" charset="2"/>
              <a:buChar char="n"/>
            </a:pPr>
            <a:r>
              <a:rPr lang="en-US" altLang="zh-CN" b="1" dirty="0">
                <a:latin typeface="HelveticaNeueLT Pro 43 LtEx" pitchFamily="34" charset="0"/>
              </a:rPr>
              <a:t>DE18</a:t>
            </a:r>
            <a:r>
              <a:rPr lang="en-US" altLang="zh-CN" dirty="0">
                <a:latin typeface="HelveticaNeueLT Pro 43 LtEx" pitchFamily="34" charset="0"/>
              </a:rPr>
              <a:t> (support 9/12/15/16/18-lead wired sampling)</a:t>
            </a:r>
            <a:endParaRPr lang="en-US" altLang="zh-CN" sz="1600" dirty="0">
              <a:latin typeface="HelveticaNeueLT Pro 43 LtEx" pitchFamily="34" charset="0"/>
            </a:endParaRPr>
          </a:p>
          <a:p>
            <a:pPr>
              <a:spcAft>
                <a:spcPts val="600"/>
              </a:spcAft>
            </a:pPr>
            <a:endParaRPr lang="en-US" altLang="zh-CN" sz="1600" dirty="0">
              <a:latin typeface="HelveticaNeueLT Pro 43 LtEx" pitchFamily="34" charset="0"/>
            </a:endParaRPr>
          </a:p>
        </p:txBody>
      </p:sp>
      <p:sp>
        <p:nvSpPr>
          <p:cNvPr id="2" name="矩形 1"/>
          <p:cNvSpPr/>
          <p:nvPr/>
        </p:nvSpPr>
        <p:spPr>
          <a:xfrm>
            <a:off x="2906815" y="1485326"/>
            <a:ext cx="5670630" cy="27855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28725" y="1282803"/>
            <a:ext cx="3033160" cy="40504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4228725" y="1282803"/>
            <a:ext cx="3033160" cy="369332"/>
          </a:xfrm>
          <a:prstGeom prst="rect">
            <a:avLst/>
          </a:prstGeom>
          <a:noFill/>
          <a:ln>
            <a:noFill/>
          </a:ln>
        </p:spPr>
        <p:txBody>
          <a:bodyPr wrap="square" rtlCol="0">
            <a:spAutoFit/>
          </a:bodyPr>
          <a:lstStyle/>
          <a:p>
            <a:pPr algn="ctr"/>
            <a:r>
              <a:rPr lang="en-US" altLang="zh-CN">
                <a:latin typeface="HelveticaNeueLT Pro 43 LtEx" pitchFamily="34" charset="0"/>
              </a:rPr>
              <a:t>Resting &amp; Stress ECG</a:t>
            </a:r>
            <a:endParaRPr lang="zh-CN" altLang="en-US" dirty="0">
              <a:latin typeface="HelveticaNeueLT Pro 43 LtEx" pitchFamily="34" charset="0"/>
            </a:endParaRPr>
          </a:p>
        </p:txBody>
      </p:sp>
      <p:sp>
        <p:nvSpPr>
          <p:cNvPr id="5" name="矩形 4"/>
          <p:cNvSpPr/>
          <p:nvPr/>
        </p:nvSpPr>
        <p:spPr>
          <a:xfrm>
            <a:off x="6705947" y="1787044"/>
            <a:ext cx="1556463" cy="2395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310157" y="2638256"/>
            <a:ext cx="778231" cy="47965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
          <p:cNvSpPr txBox="1"/>
          <p:nvPr/>
        </p:nvSpPr>
        <p:spPr>
          <a:xfrm>
            <a:off x="6288944" y="2721128"/>
            <a:ext cx="848341" cy="307777"/>
          </a:xfrm>
          <a:prstGeom prst="rect">
            <a:avLst/>
          </a:prstGeom>
          <a:noFill/>
          <a:ln>
            <a:noFill/>
          </a:ln>
        </p:spPr>
        <p:txBody>
          <a:bodyPr wrap="square" rtlCol="0">
            <a:spAutoFit/>
          </a:bodyPr>
          <a:lstStyle/>
          <a:p>
            <a:pPr algn="ctr"/>
            <a:r>
              <a:rPr lang="en-US" altLang="zh-CN" sz="1400" dirty="0">
                <a:solidFill>
                  <a:srgbClr val="FF0000"/>
                </a:solidFill>
                <a:latin typeface="HelveticaNeueLT Pro 43 LtEx" pitchFamily="34" charset="0"/>
              </a:rPr>
              <a:t>Coming</a:t>
            </a:r>
            <a:endParaRPr lang="zh-CN" altLang="en-US" sz="1400" dirty="0">
              <a:solidFill>
                <a:srgbClr val="FF0000"/>
              </a:solidFill>
              <a:latin typeface="HelveticaNeueLT Pro 43 LtEx" pitchFamily="34" charset="0"/>
            </a:endParaRPr>
          </a:p>
        </p:txBody>
      </p:sp>
    </p:spTree>
    <p:extLst>
      <p:ext uri="{BB962C8B-B14F-4D97-AF65-F5344CB8AC3E}">
        <p14:creationId xmlns:p14="http://schemas.microsoft.com/office/powerpoint/2010/main" val="260942281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22105</TotalTime>
  <Words>1193</Words>
  <Application>Microsoft Office PowerPoint</Application>
  <PresentationFormat>Skærmshow (4:3)</PresentationFormat>
  <Paragraphs>161</Paragraphs>
  <Slides>24</Slides>
  <Notes>12</Notes>
  <HiddenSlides>1</HiddenSlides>
  <MMClips>0</MMClips>
  <ScaleCrop>false</ScaleCrop>
  <HeadingPairs>
    <vt:vector size="6" baseType="variant">
      <vt:variant>
        <vt:lpstr>Benyttede skrifttyper</vt:lpstr>
      </vt:variant>
      <vt:variant>
        <vt:i4>8</vt:i4>
      </vt:variant>
      <vt:variant>
        <vt:lpstr>Tema</vt:lpstr>
      </vt:variant>
      <vt:variant>
        <vt:i4>3</vt:i4>
      </vt:variant>
      <vt:variant>
        <vt:lpstr>Slidetitler</vt:lpstr>
      </vt:variant>
      <vt:variant>
        <vt:i4>24</vt:i4>
      </vt:variant>
    </vt:vector>
  </HeadingPairs>
  <TitlesOfParts>
    <vt:vector size="35" baseType="lpstr">
      <vt:lpstr>微软雅黑</vt:lpstr>
      <vt:lpstr>Arial</vt:lpstr>
      <vt:lpstr>Calibri</vt:lpstr>
      <vt:lpstr>Century Gothic</vt:lpstr>
      <vt:lpstr>HelveticaNeueLT Pro 23 UltLtEx</vt:lpstr>
      <vt:lpstr>HelveticaNeueLT Pro 43 LtEx</vt:lpstr>
      <vt:lpstr>HelveticaNeueLT Pro 45 Lt</vt:lpstr>
      <vt:lpstr>Wingdings</vt:lpstr>
      <vt:lpstr>Office 主题</vt:lpstr>
      <vt:lpstr>自定义设计方案</vt:lpstr>
      <vt:lpstr>1_自定义设计方案</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胡海啸</dc:creator>
  <cp:lastModifiedBy>HKL</cp:lastModifiedBy>
  <cp:revision>1325</cp:revision>
  <dcterms:modified xsi:type="dcterms:W3CDTF">2021-09-08T21:01:28Z</dcterms:modified>
</cp:coreProperties>
</file>